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8" r:id="rId2"/>
    <p:sldId id="261" r:id="rId3"/>
  </p:sldIdLst>
  <p:sldSz cx="7556500" cy="10693400"/>
  <p:notesSz cx="6797675" cy="9926638"/>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2B37277-663D-F2E3-FA01-37A037EDCA59}" name="ietsi fvtv4" initials="if" userId="S-1-5-21-1217488793-197211515-1786346777-8136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A"/>
    <a:srgbClr val="FFFFFF"/>
    <a:srgbClr val="4F81BD"/>
    <a:srgbClr val="005F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FD0F851-EC5A-4D38-B0AD-8093EC10F338}" styleName="Estilo claro 1 - Acento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Estilo claro 2 - Acento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FD4443E-F989-4FC4-A0C8-D5A2AF1F390B}" styleName="Estilo oscuro 1 - Énfasis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Estilo oscuro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068" autoAdjust="0"/>
    <p:restoredTop sz="93690" autoAdjust="0"/>
  </p:normalViewPr>
  <p:slideViewPr>
    <p:cSldViewPr>
      <p:cViewPr varScale="1">
        <p:scale>
          <a:sx n="70" d="100"/>
          <a:sy n="70" d="100"/>
        </p:scale>
        <p:origin x="960"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1"/>
            <a:ext cx="2946136" cy="498100"/>
          </a:xfrm>
          <a:prstGeom prst="rect">
            <a:avLst/>
          </a:prstGeom>
        </p:spPr>
        <p:txBody>
          <a:bodyPr vert="horz" lIns="83796" tIns="41898" rIns="83796" bIns="41898" rtlCol="0"/>
          <a:lstStyle>
            <a:lvl1pPr algn="l">
              <a:defRPr sz="1100"/>
            </a:lvl1pPr>
          </a:lstStyle>
          <a:p>
            <a:endParaRPr lang="es-PE"/>
          </a:p>
        </p:txBody>
      </p:sp>
      <p:sp>
        <p:nvSpPr>
          <p:cNvPr id="3" name="Marcador de fecha 2"/>
          <p:cNvSpPr>
            <a:spLocks noGrp="1"/>
          </p:cNvSpPr>
          <p:nvPr>
            <p:ph type="dt" idx="1"/>
          </p:nvPr>
        </p:nvSpPr>
        <p:spPr>
          <a:xfrm>
            <a:off x="3850112" y="1"/>
            <a:ext cx="2946136" cy="498100"/>
          </a:xfrm>
          <a:prstGeom prst="rect">
            <a:avLst/>
          </a:prstGeom>
        </p:spPr>
        <p:txBody>
          <a:bodyPr vert="horz" lIns="83796" tIns="41898" rIns="83796" bIns="41898" rtlCol="0"/>
          <a:lstStyle>
            <a:lvl1pPr algn="r">
              <a:defRPr sz="1100"/>
            </a:lvl1pPr>
          </a:lstStyle>
          <a:p>
            <a:fld id="{54637865-CC63-465C-A0AF-0375A9666B8C}" type="datetimeFigureOut">
              <a:rPr lang="es-PE" smtClean="0"/>
              <a:t>17/12/2025</a:t>
            </a:fld>
            <a:endParaRPr lang="es-PE"/>
          </a:p>
        </p:txBody>
      </p:sp>
      <p:sp>
        <p:nvSpPr>
          <p:cNvPr id="4" name="Marcador de imagen de diapositiva 3"/>
          <p:cNvSpPr>
            <a:spLocks noGrp="1" noRot="1" noChangeAspect="1"/>
          </p:cNvSpPr>
          <p:nvPr>
            <p:ph type="sldImg" idx="2"/>
          </p:nvPr>
        </p:nvSpPr>
        <p:spPr>
          <a:xfrm>
            <a:off x="2216150" y="1241425"/>
            <a:ext cx="2365375" cy="3349625"/>
          </a:xfrm>
          <a:prstGeom prst="rect">
            <a:avLst/>
          </a:prstGeom>
          <a:noFill/>
          <a:ln w="12700">
            <a:solidFill>
              <a:prstClr val="black"/>
            </a:solidFill>
          </a:ln>
        </p:spPr>
        <p:txBody>
          <a:bodyPr vert="horz" lIns="83796" tIns="41898" rIns="83796" bIns="41898" rtlCol="0" anchor="ctr"/>
          <a:lstStyle/>
          <a:p>
            <a:endParaRPr lang="es-PE"/>
          </a:p>
        </p:txBody>
      </p:sp>
      <p:sp>
        <p:nvSpPr>
          <p:cNvPr id="5" name="Marcador de notas 4"/>
          <p:cNvSpPr>
            <a:spLocks noGrp="1"/>
          </p:cNvSpPr>
          <p:nvPr>
            <p:ph type="body" sz="quarter" idx="3"/>
          </p:nvPr>
        </p:nvSpPr>
        <p:spPr>
          <a:xfrm>
            <a:off x="679768" y="4777636"/>
            <a:ext cx="5438140" cy="3908172"/>
          </a:xfrm>
          <a:prstGeom prst="rect">
            <a:avLst/>
          </a:prstGeom>
        </p:spPr>
        <p:txBody>
          <a:bodyPr vert="horz" lIns="83796" tIns="41898" rIns="83796" bIns="41898"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Marcador de pie de página 5"/>
          <p:cNvSpPr>
            <a:spLocks noGrp="1"/>
          </p:cNvSpPr>
          <p:nvPr>
            <p:ph type="ftr" sz="quarter" idx="4"/>
          </p:nvPr>
        </p:nvSpPr>
        <p:spPr>
          <a:xfrm>
            <a:off x="0" y="9428538"/>
            <a:ext cx="2946136" cy="498100"/>
          </a:xfrm>
          <a:prstGeom prst="rect">
            <a:avLst/>
          </a:prstGeom>
        </p:spPr>
        <p:txBody>
          <a:bodyPr vert="horz" lIns="83796" tIns="41898" rIns="83796" bIns="41898" rtlCol="0" anchor="b"/>
          <a:lstStyle>
            <a:lvl1pPr algn="l">
              <a:defRPr sz="1100"/>
            </a:lvl1pPr>
          </a:lstStyle>
          <a:p>
            <a:endParaRPr lang="es-PE"/>
          </a:p>
        </p:txBody>
      </p:sp>
      <p:sp>
        <p:nvSpPr>
          <p:cNvPr id="7" name="Marcador de número de diapositiva 6"/>
          <p:cNvSpPr>
            <a:spLocks noGrp="1"/>
          </p:cNvSpPr>
          <p:nvPr>
            <p:ph type="sldNum" sz="quarter" idx="5"/>
          </p:nvPr>
        </p:nvSpPr>
        <p:spPr>
          <a:xfrm>
            <a:off x="3850112" y="9428538"/>
            <a:ext cx="2946136" cy="498100"/>
          </a:xfrm>
          <a:prstGeom prst="rect">
            <a:avLst/>
          </a:prstGeom>
        </p:spPr>
        <p:txBody>
          <a:bodyPr vert="horz" lIns="83796" tIns="41898" rIns="83796" bIns="41898" rtlCol="0" anchor="b"/>
          <a:lstStyle>
            <a:lvl1pPr algn="r">
              <a:defRPr sz="1100"/>
            </a:lvl1pPr>
          </a:lstStyle>
          <a:p>
            <a:fld id="{BE754020-68CF-4C8A-8317-0B88A1A84090}" type="slidenum">
              <a:rPr lang="es-PE" smtClean="0"/>
              <a:t>‹Nº›</a:t>
            </a:fld>
            <a:endParaRPr lang="es-PE"/>
          </a:p>
        </p:txBody>
      </p:sp>
    </p:spTree>
    <p:extLst>
      <p:ext uri="{BB962C8B-B14F-4D97-AF65-F5344CB8AC3E}">
        <p14:creationId xmlns:p14="http://schemas.microsoft.com/office/powerpoint/2010/main" val="561555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dirty="0"/>
          </a:p>
        </p:txBody>
      </p:sp>
      <p:sp>
        <p:nvSpPr>
          <p:cNvPr id="4" name="Marcador de número de diapositiva 3"/>
          <p:cNvSpPr>
            <a:spLocks noGrp="1"/>
          </p:cNvSpPr>
          <p:nvPr>
            <p:ph type="sldNum" sz="quarter" idx="10"/>
          </p:nvPr>
        </p:nvSpPr>
        <p:spPr/>
        <p:txBody>
          <a:bodyPr/>
          <a:lstStyle/>
          <a:p>
            <a:fld id="{BE754020-68CF-4C8A-8317-0B88A1A84090}" type="slidenum">
              <a:rPr lang="es-PE" smtClean="0"/>
              <a:t>1</a:t>
            </a:fld>
            <a:endParaRPr lang="es-PE" dirty="0"/>
          </a:p>
        </p:txBody>
      </p:sp>
    </p:spTree>
    <p:extLst>
      <p:ext uri="{BB962C8B-B14F-4D97-AF65-F5344CB8AC3E}">
        <p14:creationId xmlns:p14="http://schemas.microsoft.com/office/powerpoint/2010/main" val="160609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dirty="0"/>
          </a:p>
        </p:txBody>
      </p:sp>
      <p:sp>
        <p:nvSpPr>
          <p:cNvPr id="4" name="Marcador de número de diapositiva 3"/>
          <p:cNvSpPr>
            <a:spLocks noGrp="1"/>
          </p:cNvSpPr>
          <p:nvPr>
            <p:ph type="sldNum" sz="quarter" idx="10"/>
          </p:nvPr>
        </p:nvSpPr>
        <p:spPr/>
        <p:txBody>
          <a:bodyPr/>
          <a:lstStyle/>
          <a:p>
            <a:fld id="{BE754020-68CF-4C8A-8317-0B88A1A84090}" type="slidenum">
              <a:rPr lang="es-PE" smtClean="0"/>
              <a:t>2</a:t>
            </a:fld>
            <a:endParaRPr lang="es-PE" dirty="0"/>
          </a:p>
        </p:txBody>
      </p:sp>
    </p:spTree>
    <p:extLst>
      <p:ext uri="{BB962C8B-B14F-4D97-AF65-F5344CB8AC3E}">
        <p14:creationId xmlns:p14="http://schemas.microsoft.com/office/powerpoint/2010/main" val="3019478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100" b="1" i="0">
                <a:solidFill>
                  <a:srgbClr val="0077C7"/>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100" b="1" i="0">
                <a:solidFill>
                  <a:srgbClr val="0077C7"/>
                </a:solidFill>
                <a:latin typeface="Arial"/>
                <a:cs typeface="Arial"/>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100" b="1" i="0">
                <a:solidFill>
                  <a:srgbClr val="0077C7"/>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7559993" cy="10411346"/>
          </a:xfrm>
          <a:prstGeom prst="rect">
            <a:avLst/>
          </a:prstGeom>
        </p:spPr>
      </p:pic>
      <p:sp>
        <p:nvSpPr>
          <p:cNvPr id="17" name="bg object 17"/>
          <p:cNvSpPr/>
          <p:nvPr/>
        </p:nvSpPr>
        <p:spPr>
          <a:xfrm>
            <a:off x="2258503" y="0"/>
            <a:ext cx="2804795" cy="769620"/>
          </a:xfrm>
          <a:custGeom>
            <a:avLst/>
            <a:gdLst/>
            <a:ahLst/>
            <a:cxnLst/>
            <a:rect l="l" t="t" r="r" b="b"/>
            <a:pathLst>
              <a:path w="2804795" h="769620">
                <a:moveTo>
                  <a:pt x="0" y="0"/>
                </a:moveTo>
                <a:lnTo>
                  <a:pt x="28081" y="70384"/>
                </a:lnTo>
                <a:lnTo>
                  <a:pt x="53218" y="116038"/>
                </a:lnTo>
                <a:lnTo>
                  <a:pt x="83055" y="160050"/>
                </a:lnTo>
                <a:lnTo>
                  <a:pt x="117494" y="201856"/>
                </a:lnTo>
                <a:lnTo>
                  <a:pt x="152605" y="237656"/>
                </a:lnTo>
                <a:lnTo>
                  <a:pt x="190124" y="270450"/>
                </a:lnTo>
                <a:lnTo>
                  <a:pt x="229750" y="300241"/>
                </a:lnTo>
                <a:lnTo>
                  <a:pt x="271182" y="327034"/>
                </a:lnTo>
                <a:lnTo>
                  <a:pt x="314117" y="350834"/>
                </a:lnTo>
                <a:lnTo>
                  <a:pt x="358256" y="371645"/>
                </a:lnTo>
                <a:lnTo>
                  <a:pt x="403295" y="389473"/>
                </a:lnTo>
                <a:lnTo>
                  <a:pt x="448934" y="404320"/>
                </a:lnTo>
                <a:lnTo>
                  <a:pt x="494871" y="416193"/>
                </a:lnTo>
                <a:lnTo>
                  <a:pt x="540804" y="425095"/>
                </a:lnTo>
                <a:lnTo>
                  <a:pt x="586432" y="431032"/>
                </a:lnTo>
                <a:lnTo>
                  <a:pt x="631454" y="434007"/>
                </a:lnTo>
                <a:lnTo>
                  <a:pt x="675567" y="434025"/>
                </a:lnTo>
                <a:lnTo>
                  <a:pt x="718471" y="431091"/>
                </a:lnTo>
                <a:lnTo>
                  <a:pt x="771183" y="423553"/>
                </a:lnTo>
                <a:lnTo>
                  <a:pt x="821965" y="412353"/>
                </a:lnTo>
                <a:lnTo>
                  <a:pt x="870917" y="397802"/>
                </a:lnTo>
                <a:lnTo>
                  <a:pt x="918137" y="380207"/>
                </a:lnTo>
                <a:lnTo>
                  <a:pt x="963725" y="359878"/>
                </a:lnTo>
                <a:lnTo>
                  <a:pt x="1007780" y="337125"/>
                </a:lnTo>
                <a:lnTo>
                  <a:pt x="1050403" y="312255"/>
                </a:lnTo>
                <a:lnTo>
                  <a:pt x="1091692" y="285579"/>
                </a:lnTo>
                <a:lnTo>
                  <a:pt x="1131746" y="257406"/>
                </a:lnTo>
                <a:lnTo>
                  <a:pt x="1170667" y="228045"/>
                </a:lnTo>
                <a:lnTo>
                  <a:pt x="1208551" y="197804"/>
                </a:lnTo>
                <a:lnTo>
                  <a:pt x="1246602" y="166334"/>
                </a:lnTo>
                <a:lnTo>
                  <a:pt x="1284864" y="134796"/>
                </a:lnTo>
                <a:lnTo>
                  <a:pt x="1323842" y="104017"/>
                </a:lnTo>
                <a:lnTo>
                  <a:pt x="1364042" y="74822"/>
                </a:lnTo>
                <a:lnTo>
                  <a:pt x="1405971" y="48040"/>
                </a:lnTo>
                <a:lnTo>
                  <a:pt x="1450133" y="24495"/>
                </a:lnTo>
                <a:lnTo>
                  <a:pt x="1497036" y="5015"/>
                </a:lnTo>
                <a:lnTo>
                  <a:pt x="1514277" y="0"/>
                </a:lnTo>
              </a:path>
              <a:path w="2804795" h="769620">
                <a:moveTo>
                  <a:pt x="1760279" y="0"/>
                </a:moveTo>
                <a:lnTo>
                  <a:pt x="1824692" y="22778"/>
                </a:lnTo>
                <a:lnTo>
                  <a:pt x="1869340" y="45825"/>
                </a:lnTo>
                <a:lnTo>
                  <a:pt x="1911216" y="74007"/>
                </a:lnTo>
                <a:lnTo>
                  <a:pt x="1949450" y="107358"/>
                </a:lnTo>
                <a:lnTo>
                  <a:pt x="1983175" y="145912"/>
                </a:lnTo>
                <a:lnTo>
                  <a:pt x="2009241" y="185165"/>
                </a:lnTo>
                <a:lnTo>
                  <a:pt x="2030043" y="226004"/>
                </a:lnTo>
                <a:lnTo>
                  <a:pt x="2046622" y="268083"/>
                </a:lnTo>
                <a:lnTo>
                  <a:pt x="2060018" y="311055"/>
                </a:lnTo>
                <a:lnTo>
                  <a:pt x="2071272" y="354571"/>
                </a:lnTo>
                <a:lnTo>
                  <a:pt x="2081422" y="398286"/>
                </a:lnTo>
                <a:lnTo>
                  <a:pt x="2091510" y="441850"/>
                </a:lnTo>
                <a:lnTo>
                  <a:pt x="2102575" y="484918"/>
                </a:lnTo>
                <a:lnTo>
                  <a:pt x="2115658" y="527141"/>
                </a:lnTo>
                <a:lnTo>
                  <a:pt x="2131799" y="568173"/>
                </a:lnTo>
                <a:lnTo>
                  <a:pt x="2152037" y="607666"/>
                </a:lnTo>
                <a:lnTo>
                  <a:pt x="2177414" y="645273"/>
                </a:lnTo>
                <a:lnTo>
                  <a:pt x="2208968" y="680646"/>
                </a:lnTo>
                <a:lnTo>
                  <a:pt x="2248299" y="713203"/>
                </a:lnTo>
                <a:lnTo>
                  <a:pt x="2290753" y="738039"/>
                </a:lnTo>
                <a:lnTo>
                  <a:pt x="2335281" y="755461"/>
                </a:lnTo>
                <a:lnTo>
                  <a:pt x="2380830" y="765772"/>
                </a:lnTo>
                <a:lnTo>
                  <a:pt x="2426351" y="769279"/>
                </a:lnTo>
                <a:lnTo>
                  <a:pt x="2470792" y="766286"/>
                </a:lnTo>
                <a:lnTo>
                  <a:pt x="2513103" y="757098"/>
                </a:lnTo>
                <a:lnTo>
                  <a:pt x="2552231" y="742020"/>
                </a:lnTo>
                <a:lnTo>
                  <a:pt x="2587128" y="721358"/>
                </a:lnTo>
                <a:lnTo>
                  <a:pt x="2616740" y="695416"/>
                </a:lnTo>
                <a:lnTo>
                  <a:pt x="2646532" y="657389"/>
                </a:lnTo>
                <a:lnTo>
                  <a:pt x="2669925" y="614993"/>
                </a:lnTo>
                <a:lnTo>
                  <a:pt x="2687767" y="568944"/>
                </a:lnTo>
                <a:lnTo>
                  <a:pt x="2700909" y="519957"/>
                </a:lnTo>
                <a:lnTo>
                  <a:pt x="2710201" y="468748"/>
                </a:lnTo>
                <a:lnTo>
                  <a:pt x="2716492" y="416033"/>
                </a:lnTo>
                <a:lnTo>
                  <a:pt x="2720632" y="362525"/>
                </a:lnTo>
                <a:lnTo>
                  <a:pt x="2723471" y="308942"/>
                </a:lnTo>
                <a:lnTo>
                  <a:pt x="2726580" y="264171"/>
                </a:lnTo>
                <a:lnTo>
                  <a:pt x="2731929" y="218684"/>
                </a:lnTo>
                <a:lnTo>
                  <a:pt x="2739701" y="173288"/>
                </a:lnTo>
                <a:lnTo>
                  <a:pt x="2750079" y="128790"/>
                </a:lnTo>
                <a:lnTo>
                  <a:pt x="2763245" y="85996"/>
                </a:lnTo>
                <a:lnTo>
                  <a:pt x="2779381" y="45713"/>
                </a:lnTo>
                <a:lnTo>
                  <a:pt x="2798669" y="8747"/>
                </a:lnTo>
                <a:lnTo>
                  <a:pt x="2804695" y="0"/>
                </a:lnTo>
              </a:path>
            </a:pathLst>
          </a:custGeom>
          <a:ln w="27165">
            <a:solidFill>
              <a:srgbClr val="FFEFED"/>
            </a:solidFill>
          </a:ln>
        </p:spPr>
        <p:txBody>
          <a:bodyPr wrap="square" lIns="0" tIns="0" rIns="0" bIns="0" rtlCol="0"/>
          <a:lstStyle/>
          <a:p>
            <a:endParaRPr/>
          </a:p>
        </p:txBody>
      </p:sp>
      <p:sp>
        <p:nvSpPr>
          <p:cNvPr id="18" name="bg object 18"/>
          <p:cNvSpPr/>
          <p:nvPr/>
        </p:nvSpPr>
        <p:spPr>
          <a:xfrm>
            <a:off x="2610560" y="0"/>
            <a:ext cx="2132965" cy="455930"/>
          </a:xfrm>
          <a:custGeom>
            <a:avLst/>
            <a:gdLst/>
            <a:ahLst/>
            <a:cxnLst/>
            <a:rect l="l" t="t" r="r" b="b"/>
            <a:pathLst>
              <a:path w="2132965" h="455930">
                <a:moveTo>
                  <a:pt x="0" y="0"/>
                </a:moveTo>
                <a:lnTo>
                  <a:pt x="31600" y="49586"/>
                </a:lnTo>
                <a:lnTo>
                  <a:pt x="62357" y="87640"/>
                </a:lnTo>
                <a:lnTo>
                  <a:pt x="96939" y="122420"/>
                </a:lnTo>
                <a:lnTo>
                  <a:pt x="135224" y="153233"/>
                </a:lnTo>
                <a:lnTo>
                  <a:pt x="177090" y="179383"/>
                </a:lnTo>
                <a:lnTo>
                  <a:pt x="226021" y="201723"/>
                </a:lnTo>
                <a:lnTo>
                  <a:pt x="274441" y="216064"/>
                </a:lnTo>
                <a:lnTo>
                  <a:pt x="322101" y="223035"/>
                </a:lnTo>
                <a:lnTo>
                  <a:pt x="368750" y="223262"/>
                </a:lnTo>
                <a:lnTo>
                  <a:pt x="414136" y="217375"/>
                </a:lnTo>
                <a:lnTo>
                  <a:pt x="458010" y="206002"/>
                </a:lnTo>
                <a:lnTo>
                  <a:pt x="500119" y="189772"/>
                </a:lnTo>
                <a:lnTo>
                  <a:pt x="540213" y="169311"/>
                </a:lnTo>
                <a:lnTo>
                  <a:pt x="578042" y="145250"/>
                </a:lnTo>
                <a:lnTo>
                  <a:pt x="613354" y="118216"/>
                </a:lnTo>
                <a:lnTo>
                  <a:pt x="645899" y="88837"/>
                </a:lnTo>
                <a:lnTo>
                  <a:pt x="675426" y="57742"/>
                </a:lnTo>
                <a:lnTo>
                  <a:pt x="705543" y="22385"/>
                </a:lnTo>
                <a:lnTo>
                  <a:pt x="723880" y="0"/>
                </a:lnTo>
              </a:path>
              <a:path w="2132965" h="455930">
                <a:moveTo>
                  <a:pt x="1601923" y="0"/>
                </a:moveTo>
                <a:lnTo>
                  <a:pt x="1628679" y="31287"/>
                </a:lnTo>
                <a:lnTo>
                  <a:pt x="1658992" y="70882"/>
                </a:lnTo>
                <a:lnTo>
                  <a:pt x="1686730" y="111635"/>
                </a:lnTo>
                <a:lnTo>
                  <a:pt x="1711654" y="153291"/>
                </a:lnTo>
                <a:lnTo>
                  <a:pt x="1733525" y="195593"/>
                </a:lnTo>
                <a:lnTo>
                  <a:pt x="1752106" y="238286"/>
                </a:lnTo>
                <a:lnTo>
                  <a:pt x="1769115" y="282143"/>
                </a:lnTo>
                <a:lnTo>
                  <a:pt x="1787877" y="326355"/>
                </a:lnTo>
                <a:lnTo>
                  <a:pt x="1810610" y="368378"/>
                </a:lnTo>
                <a:lnTo>
                  <a:pt x="1839532" y="405668"/>
                </a:lnTo>
                <a:lnTo>
                  <a:pt x="1876858" y="435682"/>
                </a:lnTo>
                <a:lnTo>
                  <a:pt x="1920765" y="453575"/>
                </a:lnTo>
                <a:lnTo>
                  <a:pt x="1963086" y="455671"/>
                </a:lnTo>
                <a:lnTo>
                  <a:pt x="2001850" y="444415"/>
                </a:lnTo>
                <a:lnTo>
                  <a:pt x="2035089" y="422250"/>
                </a:lnTo>
                <a:lnTo>
                  <a:pt x="2060833" y="391621"/>
                </a:lnTo>
                <a:lnTo>
                  <a:pt x="2077112" y="354973"/>
                </a:lnTo>
                <a:lnTo>
                  <a:pt x="2085841" y="306676"/>
                </a:lnTo>
                <a:lnTo>
                  <a:pt x="2088261" y="255922"/>
                </a:lnTo>
                <a:lnTo>
                  <a:pt x="2087925" y="204055"/>
                </a:lnTo>
                <a:lnTo>
                  <a:pt x="2088388" y="152423"/>
                </a:lnTo>
                <a:lnTo>
                  <a:pt x="2093203" y="102370"/>
                </a:lnTo>
                <a:lnTo>
                  <a:pt x="2104595" y="57195"/>
                </a:lnTo>
                <a:lnTo>
                  <a:pt x="2122519" y="16159"/>
                </a:lnTo>
                <a:lnTo>
                  <a:pt x="2132935" y="0"/>
                </a:lnTo>
              </a:path>
            </a:pathLst>
          </a:custGeom>
          <a:ln w="27165">
            <a:solidFill>
              <a:srgbClr val="FFEFED"/>
            </a:solidFill>
          </a:ln>
        </p:spPr>
        <p:txBody>
          <a:bodyPr wrap="square" lIns="0" tIns="0" rIns="0" bIns="0" rtlCol="0"/>
          <a:lstStyle/>
          <a:p>
            <a:endParaRPr/>
          </a:p>
        </p:txBody>
      </p:sp>
      <p:sp>
        <p:nvSpPr>
          <p:cNvPr id="19" name="bg object 19"/>
          <p:cNvSpPr/>
          <p:nvPr/>
        </p:nvSpPr>
        <p:spPr>
          <a:xfrm>
            <a:off x="661011" y="8104916"/>
            <a:ext cx="2592070" cy="2306955"/>
          </a:xfrm>
          <a:custGeom>
            <a:avLst/>
            <a:gdLst/>
            <a:ahLst/>
            <a:cxnLst/>
            <a:rect l="l" t="t" r="r" b="b"/>
            <a:pathLst>
              <a:path w="2592070" h="2306954">
                <a:moveTo>
                  <a:pt x="343855" y="2306429"/>
                </a:moveTo>
                <a:lnTo>
                  <a:pt x="312881" y="2276798"/>
                </a:lnTo>
                <a:lnTo>
                  <a:pt x="278416" y="2240576"/>
                </a:lnTo>
                <a:lnTo>
                  <a:pt x="245534" y="2202127"/>
                </a:lnTo>
                <a:lnTo>
                  <a:pt x="214458" y="2161169"/>
                </a:lnTo>
                <a:lnTo>
                  <a:pt x="185406" y="2117419"/>
                </a:lnTo>
                <a:lnTo>
                  <a:pt x="158599" y="2070595"/>
                </a:lnTo>
                <a:lnTo>
                  <a:pt x="137609" y="2027978"/>
                </a:lnTo>
                <a:lnTo>
                  <a:pt x="118900" y="1984104"/>
                </a:lnTo>
                <a:lnTo>
                  <a:pt x="102336" y="1939060"/>
                </a:lnTo>
                <a:lnTo>
                  <a:pt x="87777" y="1892929"/>
                </a:lnTo>
                <a:lnTo>
                  <a:pt x="75085" y="1845796"/>
                </a:lnTo>
                <a:lnTo>
                  <a:pt x="64121" y="1797747"/>
                </a:lnTo>
                <a:lnTo>
                  <a:pt x="54746" y="1748867"/>
                </a:lnTo>
                <a:lnTo>
                  <a:pt x="46822" y="1699239"/>
                </a:lnTo>
                <a:lnTo>
                  <a:pt x="40211" y="1648949"/>
                </a:lnTo>
                <a:lnTo>
                  <a:pt x="34773" y="1598083"/>
                </a:lnTo>
                <a:lnTo>
                  <a:pt x="30371" y="1546724"/>
                </a:lnTo>
                <a:lnTo>
                  <a:pt x="26866" y="1494958"/>
                </a:lnTo>
                <a:lnTo>
                  <a:pt x="24118" y="1442869"/>
                </a:lnTo>
                <a:lnTo>
                  <a:pt x="21990" y="1390543"/>
                </a:lnTo>
                <a:lnTo>
                  <a:pt x="20343" y="1338064"/>
                </a:lnTo>
                <a:lnTo>
                  <a:pt x="19039" y="1285517"/>
                </a:lnTo>
                <a:lnTo>
                  <a:pt x="17938" y="1232987"/>
                </a:lnTo>
                <a:lnTo>
                  <a:pt x="16903" y="1180560"/>
                </a:lnTo>
                <a:lnTo>
                  <a:pt x="15794" y="1128319"/>
                </a:lnTo>
                <a:lnTo>
                  <a:pt x="14474" y="1076350"/>
                </a:lnTo>
                <a:lnTo>
                  <a:pt x="12803" y="1024737"/>
                </a:lnTo>
                <a:lnTo>
                  <a:pt x="10628" y="972375"/>
                </a:lnTo>
                <a:lnTo>
                  <a:pt x="8131" y="919883"/>
                </a:lnTo>
                <a:lnTo>
                  <a:pt x="5576" y="867316"/>
                </a:lnTo>
                <a:lnTo>
                  <a:pt x="3223" y="814726"/>
                </a:lnTo>
                <a:lnTo>
                  <a:pt x="1335" y="762168"/>
                </a:lnTo>
                <a:lnTo>
                  <a:pt x="173" y="709695"/>
                </a:lnTo>
                <a:lnTo>
                  <a:pt x="0" y="657360"/>
                </a:lnTo>
                <a:lnTo>
                  <a:pt x="1077" y="605218"/>
                </a:lnTo>
                <a:lnTo>
                  <a:pt x="3666" y="553321"/>
                </a:lnTo>
                <a:lnTo>
                  <a:pt x="8030" y="501724"/>
                </a:lnTo>
                <a:lnTo>
                  <a:pt x="14430" y="450480"/>
                </a:lnTo>
                <a:lnTo>
                  <a:pt x="23128" y="399643"/>
                </a:lnTo>
                <a:lnTo>
                  <a:pt x="34760" y="349344"/>
                </a:lnTo>
                <a:lnTo>
                  <a:pt x="49667" y="300076"/>
                </a:lnTo>
                <a:lnTo>
                  <a:pt x="67676" y="252458"/>
                </a:lnTo>
                <a:lnTo>
                  <a:pt x="88617" y="207106"/>
                </a:lnTo>
                <a:lnTo>
                  <a:pt x="112318" y="164639"/>
                </a:lnTo>
                <a:lnTo>
                  <a:pt x="138608" y="125674"/>
                </a:lnTo>
                <a:lnTo>
                  <a:pt x="167314" y="90828"/>
                </a:lnTo>
                <a:lnTo>
                  <a:pt x="198266" y="60719"/>
                </a:lnTo>
                <a:lnTo>
                  <a:pt x="231292" y="35964"/>
                </a:lnTo>
                <a:lnTo>
                  <a:pt x="266220" y="17181"/>
                </a:lnTo>
                <a:lnTo>
                  <a:pt x="302879" y="4987"/>
                </a:lnTo>
                <a:lnTo>
                  <a:pt x="341098" y="0"/>
                </a:lnTo>
                <a:lnTo>
                  <a:pt x="382490" y="2843"/>
                </a:lnTo>
                <a:lnTo>
                  <a:pt x="422066" y="13326"/>
                </a:lnTo>
                <a:lnTo>
                  <a:pt x="460067" y="30516"/>
                </a:lnTo>
                <a:lnTo>
                  <a:pt x="496732" y="53480"/>
                </a:lnTo>
                <a:lnTo>
                  <a:pt x="532305" y="81286"/>
                </a:lnTo>
                <a:lnTo>
                  <a:pt x="567025" y="113001"/>
                </a:lnTo>
                <a:lnTo>
                  <a:pt x="601134" y="147693"/>
                </a:lnTo>
                <a:lnTo>
                  <a:pt x="634872" y="184428"/>
                </a:lnTo>
                <a:lnTo>
                  <a:pt x="668480" y="222275"/>
                </a:lnTo>
                <a:lnTo>
                  <a:pt x="702200" y="260301"/>
                </a:lnTo>
                <a:lnTo>
                  <a:pt x="736273" y="297573"/>
                </a:lnTo>
                <a:lnTo>
                  <a:pt x="770939" y="333159"/>
                </a:lnTo>
                <a:lnTo>
                  <a:pt x="806439" y="366126"/>
                </a:lnTo>
                <a:lnTo>
                  <a:pt x="843015" y="395541"/>
                </a:lnTo>
                <a:lnTo>
                  <a:pt x="878770" y="419627"/>
                </a:lnTo>
                <a:lnTo>
                  <a:pt x="916172" y="441020"/>
                </a:lnTo>
                <a:lnTo>
                  <a:pt x="954895" y="460189"/>
                </a:lnTo>
                <a:lnTo>
                  <a:pt x="994612" y="477602"/>
                </a:lnTo>
                <a:lnTo>
                  <a:pt x="1034998" y="493729"/>
                </a:lnTo>
                <a:lnTo>
                  <a:pt x="1075727" y="509040"/>
                </a:lnTo>
                <a:lnTo>
                  <a:pt x="1116472" y="524002"/>
                </a:lnTo>
                <a:lnTo>
                  <a:pt x="1156909" y="539086"/>
                </a:lnTo>
                <a:lnTo>
                  <a:pt x="1196710" y="554760"/>
                </a:lnTo>
                <a:lnTo>
                  <a:pt x="1235551" y="571494"/>
                </a:lnTo>
                <a:lnTo>
                  <a:pt x="1273104" y="589755"/>
                </a:lnTo>
                <a:lnTo>
                  <a:pt x="1309044" y="610015"/>
                </a:lnTo>
                <a:lnTo>
                  <a:pt x="1343046" y="632741"/>
                </a:lnTo>
                <a:lnTo>
                  <a:pt x="1374783" y="658403"/>
                </a:lnTo>
                <a:lnTo>
                  <a:pt x="1403929" y="687469"/>
                </a:lnTo>
                <a:lnTo>
                  <a:pt x="1430158" y="720410"/>
                </a:lnTo>
                <a:lnTo>
                  <a:pt x="1453145" y="757693"/>
                </a:lnTo>
                <a:lnTo>
                  <a:pt x="1472562" y="799789"/>
                </a:lnTo>
                <a:lnTo>
                  <a:pt x="1488086" y="847166"/>
                </a:lnTo>
                <a:lnTo>
                  <a:pt x="1498031" y="892482"/>
                </a:lnTo>
                <a:lnTo>
                  <a:pt x="1505327" y="939046"/>
                </a:lnTo>
                <a:lnTo>
                  <a:pt x="1511884" y="985847"/>
                </a:lnTo>
                <a:lnTo>
                  <a:pt x="1519613" y="1031870"/>
                </a:lnTo>
                <a:lnTo>
                  <a:pt x="1530423" y="1076104"/>
                </a:lnTo>
                <a:lnTo>
                  <a:pt x="1546226" y="1117536"/>
                </a:lnTo>
                <a:lnTo>
                  <a:pt x="1573293" y="1161461"/>
                </a:lnTo>
                <a:lnTo>
                  <a:pt x="1606299" y="1195011"/>
                </a:lnTo>
                <a:lnTo>
                  <a:pt x="1644090" y="1219908"/>
                </a:lnTo>
                <a:lnTo>
                  <a:pt x="1685510" y="1237875"/>
                </a:lnTo>
                <a:lnTo>
                  <a:pt x="1729406" y="1250634"/>
                </a:lnTo>
                <a:lnTo>
                  <a:pt x="1774623" y="1259907"/>
                </a:lnTo>
                <a:lnTo>
                  <a:pt x="1820005" y="1267418"/>
                </a:lnTo>
                <a:lnTo>
                  <a:pt x="1864399" y="1274889"/>
                </a:lnTo>
                <a:lnTo>
                  <a:pt x="1906402" y="1284198"/>
                </a:lnTo>
                <a:lnTo>
                  <a:pt x="1947927" y="1296492"/>
                </a:lnTo>
                <a:lnTo>
                  <a:pt x="1988894" y="1311686"/>
                </a:lnTo>
                <a:lnTo>
                  <a:pt x="2029219" y="1329692"/>
                </a:lnTo>
                <a:lnTo>
                  <a:pt x="2068821" y="1350425"/>
                </a:lnTo>
                <a:lnTo>
                  <a:pt x="2107616" y="1373796"/>
                </a:lnTo>
                <a:lnTo>
                  <a:pt x="2145523" y="1399720"/>
                </a:lnTo>
                <a:lnTo>
                  <a:pt x="2182459" y="1428109"/>
                </a:lnTo>
                <a:lnTo>
                  <a:pt x="2218341" y="1458878"/>
                </a:lnTo>
                <a:lnTo>
                  <a:pt x="2253087" y="1491939"/>
                </a:lnTo>
                <a:lnTo>
                  <a:pt x="2286616" y="1527206"/>
                </a:lnTo>
                <a:lnTo>
                  <a:pt x="2318843" y="1564592"/>
                </a:lnTo>
                <a:lnTo>
                  <a:pt x="2349688" y="1604011"/>
                </a:lnTo>
                <a:lnTo>
                  <a:pt x="2379066" y="1645375"/>
                </a:lnTo>
                <a:lnTo>
                  <a:pt x="2406898" y="1688599"/>
                </a:lnTo>
                <a:lnTo>
                  <a:pt x="2433098" y="1733595"/>
                </a:lnTo>
                <a:lnTo>
                  <a:pt x="2457586" y="1780276"/>
                </a:lnTo>
                <a:lnTo>
                  <a:pt x="2480279" y="1828557"/>
                </a:lnTo>
                <a:lnTo>
                  <a:pt x="2501095" y="1878350"/>
                </a:lnTo>
                <a:lnTo>
                  <a:pt x="2519950" y="1929569"/>
                </a:lnTo>
                <a:lnTo>
                  <a:pt x="2536763" y="1982127"/>
                </a:lnTo>
                <a:lnTo>
                  <a:pt x="2549724" y="2029061"/>
                </a:lnTo>
                <a:lnTo>
                  <a:pt x="2561024" y="2076710"/>
                </a:lnTo>
                <a:lnTo>
                  <a:pt x="2570672" y="2124978"/>
                </a:lnTo>
                <a:lnTo>
                  <a:pt x="2578680" y="2173774"/>
                </a:lnTo>
                <a:lnTo>
                  <a:pt x="2585057" y="2223003"/>
                </a:lnTo>
                <a:lnTo>
                  <a:pt x="2589815" y="2272574"/>
                </a:lnTo>
                <a:lnTo>
                  <a:pt x="2591954" y="2306429"/>
                </a:lnTo>
              </a:path>
            </a:pathLst>
          </a:custGeom>
          <a:ln w="51346">
            <a:solidFill>
              <a:srgbClr val="FFEFED"/>
            </a:solidFill>
          </a:ln>
        </p:spPr>
        <p:txBody>
          <a:bodyPr wrap="square" lIns="0" tIns="0" rIns="0" bIns="0" rtlCol="0"/>
          <a:lstStyle/>
          <a:p>
            <a:endParaRPr/>
          </a:p>
        </p:txBody>
      </p:sp>
      <p:sp>
        <p:nvSpPr>
          <p:cNvPr id="20" name="bg object 20"/>
          <p:cNvSpPr/>
          <p:nvPr/>
        </p:nvSpPr>
        <p:spPr>
          <a:xfrm>
            <a:off x="924825" y="8638214"/>
            <a:ext cx="1976120" cy="1773555"/>
          </a:xfrm>
          <a:custGeom>
            <a:avLst/>
            <a:gdLst/>
            <a:ahLst/>
            <a:cxnLst/>
            <a:rect l="l" t="t" r="r" b="b"/>
            <a:pathLst>
              <a:path w="1976120" h="1773554">
                <a:moveTo>
                  <a:pt x="637058" y="1773131"/>
                </a:moveTo>
                <a:lnTo>
                  <a:pt x="581414" y="1719356"/>
                </a:lnTo>
                <a:lnTo>
                  <a:pt x="545805" y="1686600"/>
                </a:lnTo>
                <a:lnTo>
                  <a:pt x="509787" y="1654662"/>
                </a:lnTo>
                <a:lnTo>
                  <a:pt x="473368" y="1623554"/>
                </a:lnTo>
                <a:lnTo>
                  <a:pt x="436557" y="1593286"/>
                </a:lnTo>
                <a:lnTo>
                  <a:pt x="399364" y="1563871"/>
                </a:lnTo>
                <a:lnTo>
                  <a:pt x="359860" y="1533217"/>
                </a:lnTo>
                <a:lnTo>
                  <a:pt x="321148" y="1500809"/>
                </a:lnTo>
                <a:lnTo>
                  <a:pt x="284878" y="1464448"/>
                </a:lnTo>
                <a:lnTo>
                  <a:pt x="252704" y="1421936"/>
                </a:lnTo>
                <a:lnTo>
                  <a:pt x="230624" y="1381856"/>
                </a:lnTo>
                <a:lnTo>
                  <a:pt x="212438" y="1338402"/>
                </a:lnTo>
                <a:lnTo>
                  <a:pt x="197302" y="1292515"/>
                </a:lnTo>
                <a:lnTo>
                  <a:pt x="184373" y="1245141"/>
                </a:lnTo>
                <a:lnTo>
                  <a:pt x="172808" y="1197222"/>
                </a:lnTo>
                <a:lnTo>
                  <a:pt x="161625" y="1148532"/>
                </a:lnTo>
                <a:lnTo>
                  <a:pt x="150754" y="1099715"/>
                </a:lnTo>
                <a:lnTo>
                  <a:pt x="140198" y="1050774"/>
                </a:lnTo>
                <a:lnTo>
                  <a:pt x="129955" y="1001711"/>
                </a:lnTo>
                <a:lnTo>
                  <a:pt x="120027" y="952532"/>
                </a:lnTo>
                <a:lnTo>
                  <a:pt x="110415" y="903240"/>
                </a:lnTo>
                <a:lnTo>
                  <a:pt x="101119" y="853839"/>
                </a:lnTo>
                <a:lnTo>
                  <a:pt x="92139" y="804332"/>
                </a:lnTo>
                <a:lnTo>
                  <a:pt x="83477" y="754723"/>
                </a:lnTo>
                <a:lnTo>
                  <a:pt x="75132" y="705015"/>
                </a:lnTo>
                <a:lnTo>
                  <a:pt x="67106" y="655213"/>
                </a:lnTo>
                <a:lnTo>
                  <a:pt x="59399" y="605320"/>
                </a:lnTo>
                <a:lnTo>
                  <a:pt x="52011" y="555340"/>
                </a:lnTo>
                <a:lnTo>
                  <a:pt x="44944" y="505276"/>
                </a:lnTo>
                <a:lnTo>
                  <a:pt x="38197" y="455132"/>
                </a:lnTo>
                <a:lnTo>
                  <a:pt x="31772" y="404912"/>
                </a:lnTo>
                <a:lnTo>
                  <a:pt x="25668" y="354620"/>
                </a:lnTo>
                <a:lnTo>
                  <a:pt x="19887" y="304259"/>
                </a:lnTo>
                <a:lnTo>
                  <a:pt x="14429" y="253833"/>
                </a:lnTo>
                <a:lnTo>
                  <a:pt x="9295" y="203346"/>
                </a:lnTo>
                <a:lnTo>
                  <a:pt x="4485" y="152801"/>
                </a:lnTo>
                <a:lnTo>
                  <a:pt x="0" y="102203"/>
                </a:lnTo>
                <a:lnTo>
                  <a:pt x="27448" y="68122"/>
                </a:lnTo>
                <a:lnTo>
                  <a:pt x="57056" y="41342"/>
                </a:lnTo>
                <a:lnTo>
                  <a:pt x="121581" y="8240"/>
                </a:lnTo>
                <a:lnTo>
                  <a:pt x="191237" y="0"/>
                </a:lnTo>
                <a:lnTo>
                  <a:pt x="227258" y="4298"/>
                </a:lnTo>
                <a:lnTo>
                  <a:pt x="300229" y="27920"/>
                </a:lnTo>
                <a:lnTo>
                  <a:pt x="336594" y="46521"/>
                </a:lnTo>
                <a:lnTo>
                  <a:pt x="372489" y="69165"/>
                </a:lnTo>
                <a:lnTo>
                  <a:pt x="407622" y="95490"/>
                </a:lnTo>
                <a:lnTo>
                  <a:pt x="441702" y="125135"/>
                </a:lnTo>
                <a:lnTo>
                  <a:pt x="474435" y="157738"/>
                </a:lnTo>
                <a:lnTo>
                  <a:pt x="505530" y="192936"/>
                </a:lnTo>
                <a:lnTo>
                  <a:pt x="534695" y="230367"/>
                </a:lnTo>
                <a:lnTo>
                  <a:pt x="561638" y="269670"/>
                </a:lnTo>
                <a:lnTo>
                  <a:pt x="586066" y="310483"/>
                </a:lnTo>
                <a:lnTo>
                  <a:pt x="610148" y="355077"/>
                </a:lnTo>
                <a:lnTo>
                  <a:pt x="633652" y="400859"/>
                </a:lnTo>
                <a:lnTo>
                  <a:pt x="656762" y="447476"/>
                </a:lnTo>
                <a:lnTo>
                  <a:pt x="679665" y="494574"/>
                </a:lnTo>
                <a:lnTo>
                  <a:pt x="702546" y="541797"/>
                </a:lnTo>
                <a:lnTo>
                  <a:pt x="725590" y="588794"/>
                </a:lnTo>
                <a:lnTo>
                  <a:pt x="748985" y="635209"/>
                </a:lnTo>
                <a:lnTo>
                  <a:pt x="772914" y="680688"/>
                </a:lnTo>
                <a:lnTo>
                  <a:pt x="797564" y="724878"/>
                </a:lnTo>
                <a:lnTo>
                  <a:pt x="823120" y="767425"/>
                </a:lnTo>
                <a:lnTo>
                  <a:pt x="849769" y="807975"/>
                </a:lnTo>
                <a:lnTo>
                  <a:pt x="877695" y="846174"/>
                </a:lnTo>
                <a:lnTo>
                  <a:pt x="907084" y="881668"/>
                </a:lnTo>
                <a:lnTo>
                  <a:pt x="938122" y="914102"/>
                </a:lnTo>
                <a:lnTo>
                  <a:pt x="970995" y="943124"/>
                </a:lnTo>
                <a:lnTo>
                  <a:pt x="1005888" y="968379"/>
                </a:lnTo>
                <a:lnTo>
                  <a:pt x="1042987" y="989513"/>
                </a:lnTo>
                <a:lnTo>
                  <a:pt x="1086822" y="1007788"/>
                </a:lnTo>
                <a:lnTo>
                  <a:pt x="1131668" y="1021005"/>
                </a:lnTo>
                <a:lnTo>
                  <a:pt x="1177151" y="1030992"/>
                </a:lnTo>
                <a:lnTo>
                  <a:pt x="1222899" y="1039579"/>
                </a:lnTo>
                <a:lnTo>
                  <a:pt x="1268539" y="1048594"/>
                </a:lnTo>
                <a:lnTo>
                  <a:pt x="1312194" y="1059251"/>
                </a:lnTo>
                <a:lnTo>
                  <a:pt x="1355605" y="1072299"/>
                </a:lnTo>
                <a:lnTo>
                  <a:pt x="1398656" y="1087734"/>
                </a:lnTo>
                <a:lnTo>
                  <a:pt x="1441227" y="1105551"/>
                </a:lnTo>
                <a:lnTo>
                  <a:pt x="1483202" y="1125747"/>
                </a:lnTo>
                <a:lnTo>
                  <a:pt x="1524460" y="1148316"/>
                </a:lnTo>
                <a:lnTo>
                  <a:pt x="1564886" y="1173255"/>
                </a:lnTo>
                <a:lnTo>
                  <a:pt x="1604359" y="1200559"/>
                </a:lnTo>
                <a:lnTo>
                  <a:pt x="1642763" y="1230225"/>
                </a:lnTo>
                <a:lnTo>
                  <a:pt x="1679979" y="1262246"/>
                </a:lnTo>
                <a:lnTo>
                  <a:pt x="1715889" y="1296620"/>
                </a:lnTo>
                <a:lnTo>
                  <a:pt x="1750374" y="1333342"/>
                </a:lnTo>
                <a:lnTo>
                  <a:pt x="1783317" y="1372408"/>
                </a:lnTo>
                <a:lnTo>
                  <a:pt x="1814600" y="1413813"/>
                </a:lnTo>
                <a:lnTo>
                  <a:pt x="1844104" y="1457554"/>
                </a:lnTo>
                <a:lnTo>
                  <a:pt x="1871711" y="1503624"/>
                </a:lnTo>
                <a:lnTo>
                  <a:pt x="1897303" y="1552022"/>
                </a:lnTo>
                <a:lnTo>
                  <a:pt x="1917242" y="1594999"/>
                </a:lnTo>
                <a:lnTo>
                  <a:pt x="1935306" y="1639556"/>
                </a:lnTo>
                <a:lnTo>
                  <a:pt x="1951462" y="1685508"/>
                </a:lnTo>
                <a:lnTo>
                  <a:pt x="1965676" y="1732672"/>
                </a:lnTo>
                <a:lnTo>
                  <a:pt x="1975953" y="1773131"/>
                </a:lnTo>
              </a:path>
            </a:pathLst>
          </a:custGeom>
          <a:ln w="51346">
            <a:solidFill>
              <a:srgbClr val="FFEFED"/>
            </a:solidFill>
          </a:ln>
        </p:spPr>
        <p:txBody>
          <a:bodyPr wrap="square" lIns="0" tIns="0" rIns="0" bIns="0" rtlCol="0"/>
          <a:lstStyle/>
          <a:p>
            <a:endParaRPr/>
          </a:p>
        </p:txBody>
      </p:sp>
      <p:sp>
        <p:nvSpPr>
          <p:cNvPr id="21" name="bg object 21"/>
          <p:cNvSpPr/>
          <p:nvPr/>
        </p:nvSpPr>
        <p:spPr>
          <a:xfrm>
            <a:off x="1420537" y="9346815"/>
            <a:ext cx="1099820" cy="1064895"/>
          </a:xfrm>
          <a:custGeom>
            <a:avLst/>
            <a:gdLst/>
            <a:ahLst/>
            <a:cxnLst/>
            <a:rect l="l" t="t" r="r" b="b"/>
            <a:pathLst>
              <a:path w="1099820" h="1064895">
                <a:moveTo>
                  <a:pt x="608495" y="1064530"/>
                </a:moveTo>
                <a:lnTo>
                  <a:pt x="559465" y="1023817"/>
                </a:lnTo>
                <a:lnTo>
                  <a:pt x="520449" y="993240"/>
                </a:lnTo>
                <a:lnTo>
                  <a:pt x="481136" y="963266"/>
                </a:lnTo>
                <a:lnTo>
                  <a:pt x="441728" y="933516"/>
                </a:lnTo>
                <a:lnTo>
                  <a:pt x="402427" y="903610"/>
                </a:lnTo>
                <a:lnTo>
                  <a:pt x="363434" y="873166"/>
                </a:lnTo>
                <a:lnTo>
                  <a:pt x="324952" y="841806"/>
                </a:lnTo>
                <a:lnTo>
                  <a:pt x="287181" y="809148"/>
                </a:lnTo>
                <a:lnTo>
                  <a:pt x="250324" y="774813"/>
                </a:lnTo>
                <a:lnTo>
                  <a:pt x="214583" y="738421"/>
                </a:lnTo>
                <a:lnTo>
                  <a:pt x="180159" y="699592"/>
                </a:lnTo>
                <a:lnTo>
                  <a:pt x="153429" y="665491"/>
                </a:lnTo>
                <a:lnTo>
                  <a:pt x="128133" y="628683"/>
                </a:lnTo>
                <a:lnTo>
                  <a:pt x="104483" y="589471"/>
                </a:lnTo>
                <a:lnTo>
                  <a:pt x="82692" y="548163"/>
                </a:lnTo>
                <a:lnTo>
                  <a:pt x="62971" y="505062"/>
                </a:lnTo>
                <a:lnTo>
                  <a:pt x="45533" y="460474"/>
                </a:lnTo>
                <a:lnTo>
                  <a:pt x="30589" y="414705"/>
                </a:lnTo>
                <a:lnTo>
                  <a:pt x="18352" y="368060"/>
                </a:lnTo>
                <a:lnTo>
                  <a:pt x="9033" y="320844"/>
                </a:lnTo>
                <a:lnTo>
                  <a:pt x="2845" y="273362"/>
                </a:lnTo>
                <a:lnTo>
                  <a:pt x="0" y="225921"/>
                </a:lnTo>
                <a:lnTo>
                  <a:pt x="708" y="178825"/>
                </a:lnTo>
                <a:lnTo>
                  <a:pt x="5184" y="132379"/>
                </a:lnTo>
                <a:lnTo>
                  <a:pt x="13638" y="86890"/>
                </a:lnTo>
                <a:lnTo>
                  <a:pt x="26282" y="42661"/>
                </a:lnTo>
                <a:lnTo>
                  <a:pt x="43330" y="0"/>
                </a:lnTo>
                <a:lnTo>
                  <a:pt x="73942" y="41522"/>
                </a:lnTo>
                <a:lnTo>
                  <a:pt x="104787" y="82997"/>
                </a:lnTo>
                <a:lnTo>
                  <a:pt x="135931" y="124222"/>
                </a:lnTo>
                <a:lnTo>
                  <a:pt x="167439" y="165000"/>
                </a:lnTo>
                <a:lnTo>
                  <a:pt x="199376" y="205129"/>
                </a:lnTo>
                <a:lnTo>
                  <a:pt x="231810" y="244411"/>
                </a:lnTo>
                <a:lnTo>
                  <a:pt x="264804" y="282645"/>
                </a:lnTo>
                <a:lnTo>
                  <a:pt x="298426" y="319632"/>
                </a:lnTo>
                <a:lnTo>
                  <a:pt x="332740" y="355172"/>
                </a:lnTo>
                <a:lnTo>
                  <a:pt x="367813" y="389064"/>
                </a:lnTo>
                <a:lnTo>
                  <a:pt x="403710" y="421111"/>
                </a:lnTo>
                <a:lnTo>
                  <a:pt x="440497" y="451110"/>
                </a:lnTo>
                <a:lnTo>
                  <a:pt x="478239" y="478864"/>
                </a:lnTo>
                <a:lnTo>
                  <a:pt x="517003" y="504172"/>
                </a:lnTo>
                <a:lnTo>
                  <a:pt x="556854" y="526834"/>
                </a:lnTo>
                <a:lnTo>
                  <a:pt x="601146" y="548373"/>
                </a:lnTo>
                <a:lnTo>
                  <a:pt x="646031" y="567836"/>
                </a:lnTo>
                <a:lnTo>
                  <a:pt x="691068" y="586703"/>
                </a:lnTo>
                <a:lnTo>
                  <a:pt x="735812" y="606451"/>
                </a:lnTo>
                <a:lnTo>
                  <a:pt x="779821" y="628560"/>
                </a:lnTo>
                <a:lnTo>
                  <a:pt x="822652" y="654507"/>
                </a:lnTo>
                <a:lnTo>
                  <a:pt x="854862" y="678029"/>
                </a:lnTo>
                <a:lnTo>
                  <a:pt x="885264" y="703887"/>
                </a:lnTo>
                <a:lnTo>
                  <a:pt x="913908" y="731981"/>
                </a:lnTo>
                <a:lnTo>
                  <a:pt x="940846" y="762211"/>
                </a:lnTo>
                <a:lnTo>
                  <a:pt x="966127" y="794478"/>
                </a:lnTo>
                <a:lnTo>
                  <a:pt x="989804" y="828681"/>
                </a:lnTo>
                <a:lnTo>
                  <a:pt x="1011925" y="864720"/>
                </a:lnTo>
                <a:lnTo>
                  <a:pt x="1032544" y="902495"/>
                </a:lnTo>
                <a:lnTo>
                  <a:pt x="1051709" y="941907"/>
                </a:lnTo>
                <a:lnTo>
                  <a:pt x="1069472" y="982855"/>
                </a:lnTo>
                <a:lnTo>
                  <a:pt x="1085883" y="1025240"/>
                </a:lnTo>
                <a:lnTo>
                  <a:pt x="1099462" y="1064530"/>
                </a:lnTo>
              </a:path>
            </a:pathLst>
          </a:custGeom>
          <a:ln w="51346">
            <a:solidFill>
              <a:srgbClr val="FFEFED"/>
            </a:solidFill>
          </a:ln>
        </p:spPr>
        <p:txBody>
          <a:bodyPr wrap="square" lIns="0" tIns="0" rIns="0" bIns="0" rtlCol="0"/>
          <a:lstStyle/>
          <a:p>
            <a:endParaRPr/>
          </a:p>
        </p:txBody>
      </p:sp>
      <p:pic>
        <p:nvPicPr>
          <p:cNvPr id="22" name="bg object 22"/>
          <p:cNvPicPr/>
          <p:nvPr/>
        </p:nvPicPr>
        <p:blipFill>
          <a:blip r:embed="rId8" cstate="print"/>
          <a:stretch>
            <a:fillRect/>
          </a:stretch>
        </p:blipFill>
        <p:spPr>
          <a:xfrm>
            <a:off x="3903002" y="0"/>
            <a:ext cx="3656990" cy="2851696"/>
          </a:xfrm>
          <a:prstGeom prst="rect">
            <a:avLst/>
          </a:prstGeom>
        </p:spPr>
      </p:pic>
      <p:pic>
        <p:nvPicPr>
          <p:cNvPr id="23" name="bg object 23"/>
          <p:cNvPicPr/>
          <p:nvPr/>
        </p:nvPicPr>
        <p:blipFill>
          <a:blip r:embed="rId9" cstate="print"/>
          <a:stretch>
            <a:fillRect/>
          </a:stretch>
        </p:blipFill>
        <p:spPr>
          <a:xfrm>
            <a:off x="3900069" y="0"/>
            <a:ext cx="3659923" cy="3270810"/>
          </a:xfrm>
          <a:prstGeom prst="rect">
            <a:avLst/>
          </a:prstGeom>
        </p:spPr>
      </p:pic>
      <p:sp>
        <p:nvSpPr>
          <p:cNvPr id="2" name="Holder 2"/>
          <p:cNvSpPr>
            <a:spLocks noGrp="1"/>
          </p:cNvSpPr>
          <p:nvPr>
            <p:ph type="title"/>
          </p:nvPr>
        </p:nvSpPr>
        <p:spPr>
          <a:xfrm>
            <a:off x="3240745" y="-218033"/>
            <a:ext cx="2595245" cy="650875"/>
          </a:xfrm>
          <a:prstGeom prst="rect">
            <a:avLst/>
          </a:prstGeom>
        </p:spPr>
        <p:txBody>
          <a:bodyPr wrap="square" lIns="0" tIns="0" rIns="0" bIns="0">
            <a:spAutoFit/>
          </a:bodyPr>
          <a:lstStyle>
            <a:lvl1pPr>
              <a:defRPr sz="4100" b="1" i="0">
                <a:solidFill>
                  <a:srgbClr val="0077C7"/>
                </a:solidFill>
                <a:latin typeface="Arial"/>
                <a:cs typeface="Arial"/>
              </a:defRPr>
            </a:lvl1pPr>
          </a:lstStyle>
          <a:p>
            <a:endParaRPr/>
          </a:p>
        </p:txBody>
      </p:sp>
      <p:sp>
        <p:nvSpPr>
          <p:cNvPr id="3" name="Holder 3"/>
          <p:cNvSpPr>
            <a:spLocks noGrp="1"/>
          </p:cNvSpPr>
          <p:nvPr>
            <p:ph type="body" idx="1"/>
          </p:nvPr>
        </p:nvSpPr>
        <p:spPr>
          <a:xfrm>
            <a:off x="532290" y="2816831"/>
            <a:ext cx="6498269" cy="225996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12/17/2025</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4.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1.xml"/><Relationship Id="rId16" Type="http://schemas.openxmlformats.org/officeDocument/2006/relationships/image" Target="../media/image16.svg"/><Relationship Id="rId1" Type="http://schemas.openxmlformats.org/officeDocument/2006/relationships/slideLayout" Target="../slideLayouts/slideLayout2.xml"/><Relationship Id="rId6" Type="http://schemas.openxmlformats.org/officeDocument/2006/relationships/hyperlink" Target="https://apps.essalud.gob.pe/sram/#/sram" TargetMode="External"/><Relationship Id="rId11" Type="http://schemas.openxmlformats.org/officeDocument/2006/relationships/image" Target="../media/image11.png"/><Relationship Id="rId5" Type="http://schemas.openxmlformats.org/officeDocument/2006/relationships/image" Target="../media/image6.pn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5.png"/><Relationship Id="rId9" Type="http://schemas.openxmlformats.org/officeDocument/2006/relationships/image" Target="../media/image9.png"/><Relationship Id="rId14" Type="http://schemas.openxmlformats.org/officeDocument/2006/relationships/image" Target="../media/image14.png"/></Relationships>
</file>

<file path=ppt/slides/_rels/slide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apps.essalud.gob.pe/sram/#/sram" TargetMode="External"/><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6.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object 7"/>
          <p:cNvSpPr/>
          <p:nvPr/>
        </p:nvSpPr>
        <p:spPr>
          <a:xfrm>
            <a:off x="7520" y="1517798"/>
            <a:ext cx="7307629" cy="8959963"/>
          </a:xfrm>
          <a:custGeom>
            <a:avLst/>
            <a:gdLst/>
            <a:ahLst/>
            <a:cxnLst/>
            <a:rect l="l" t="t" r="r" b="b"/>
            <a:pathLst>
              <a:path w="7033895" h="7908290">
                <a:moveTo>
                  <a:pt x="7033844" y="0"/>
                </a:moveTo>
                <a:lnTo>
                  <a:pt x="0" y="0"/>
                </a:lnTo>
                <a:lnTo>
                  <a:pt x="0" y="7908061"/>
                </a:lnTo>
                <a:lnTo>
                  <a:pt x="7033844" y="7908061"/>
                </a:lnTo>
                <a:lnTo>
                  <a:pt x="7033844" y="0"/>
                </a:lnTo>
                <a:close/>
              </a:path>
            </a:pathLst>
          </a:custGeom>
          <a:solidFill>
            <a:srgbClr val="FFFFFF"/>
          </a:solidFill>
        </p:spPr>
        <p:txBody>
          <a:bodyPr wrap="square" lIns="0" tIns="0" rIns="0" bIns="0" rtlCol="0"/>
          <a:lstStyle/>
          <a:p>
            <a:pPr algn="ctr"/>
            <a:r>
              <a:rPr lang="es-PE" b="1"/>
              <a:t>Impacto clínico</a:t>
            </a:r>
            <a:br>
              <a:rPr lang="es-PE"/>
            </a:br>
            <a:endParaRPr lang="es-MX" sz="1800" b="1" dirty="0">
              <a:solidFill>
                <a:schemeClr val="bg1"/>
              </a:solidFill>
              <a:latin typeface="Arial Nova Cond" panose="020B0506020202020204" pitchFamily="34" charset="0"/>
            </a:endParaRPr>
          </a:p>
        </p:txBody>
      </p:sp>
      <p:sp>
        <p:nvSpPr>
          <p:cNvPr id="9" name="object 9"/>
          <p:cNvSpPr txBox="1"/>
          <p:nvPr/>
        </p:nvSpPr>
        <p:spPr>
          <a:xfrm>
            <a:off x="173072" y="1054338"/>
            <a:ext cx="3914016" cy="185307"/>
          </a:xfrm>
          <a:prstGeom prst="rect">
            <a:avLst/>
          </a:prstGeom>
        </p:spPr>
        <p:txBody>
          <a:bodyPr vert="horz" wrap="square" lIns="0" tIns="15875" rIns="0" bIns="0" rtlCol="0">
            <a:spAutoFit/>
          </a:bodyPr>
          <a:lstStyle/>
          <a:p>
            <a:pPr marL="12700">
              <a:lnSpc>
                <a:spcPct val="100000"/>
              </a:lnSpc>
              <a:spcBef>
                <a:spcPts val="125"/>
              </a:spcBef>
            </a:pPr>
            <a:r>
              <a:rPr sz="1100" b="1" dirty="0">
                <a:solidFill>
                  <a:srgbClr val="FFFFFF"/>
                </a:solidFill>
                <a:latin typeface="Tahoma"/>
                <a:cs typeface="Tahoma"/>
              </a:rPr>
              <a:t>Información</a:t>
            </a:r>
            <a:r>
              <a:rPr sz="1100" b="1" spc="-5" dirty="0">
                <a:solidFill>
                  <a:srgbClr val="FFFFFF"/>
                </a:solidFill>
                <a:latin typeface="Tahoma"/>
                <a:cs typeface="Tahoma"/>
              </a:rPr>
              <a:t> para</a:t>
            </a:r>
            <a:r>
              <a:rPr sz="1100" b="1" dirty="0">
                <a:solidFill>
                  <a:srgbClr val="FFFFFF"/>
                </a:solidFill>
                <a:latin typeface="Tahoma"/>
                <a:cs typeface="Tahoma"/>
              </a:rPr>
              <a:t> </a:t>
            </a:r>
            <a:r>
              <a:rPr sz="1100" b="1" spc="-5" dirty="0">
                <a:solidFill>
                  <a:srgbClr val="FFFFFF"/>
                </a:solidFill>
                <a:latin typeface="Tahoma"/>
                <a:cs typeface="Tahoma"/>
              </a:rPr>
              <a:t>profesionales</a:t>
            </a:r>
            <a:r>
              <a:rPr sz="1100" b="1" dirty="0">
                <a:solidFill>
                  <a:srgbClr val="FFFFFF"/>
                </a:solidFill>
                <a:latin typeface="Tahoma"/>
                <a:cs typeface="Tahoma"/>
              </a:rPr>
              <a:t> de la </a:t>
            </a:r>
            <a:r>
              <a:rPr sz="1100" b="1" spc="-5" dirty="0">
                <a:solidFill>
                  <a:srgbClr val="FFFFFF"/>
                </a:solidFill>
                <a:latin typeface="Tahoma"/>
                <a:cs typeface="Tahoma"/>
              </a:rPr>
              <a:t>salud</a:t>
            </a:r>
            <a:endParaRPr sz="1100" b="1" dirty="0">
              <a:latin typeface="Tahoma"/>
              <a:cs typeface="Tahoma"/>
            </a:endParaRPr>
          </a:p>
        </p:txBody>
      </p:sp>
      <p:grpSp>
        <p:nvGrpSpPr>
          <p:cNvPr id="13" name="object 13"/>
          <p:cNvGrpSpPr/>
          <p:nvPr/>
        </p:nvGrpSpPr>
        <p:grpSpPr>
          <a:xfrm>
            <a:off x="5564251" y="124363"/>
            <a:ext cx="1742123" cy="422904"/>
            <a:chOff x="383136" y="350532"/>
            <a:chExt cx="1915795" cy="497205"/>
          </a:xfrm>
        </p:grpSpPr>
        <p:sp>
          <p:nvSpPr>
            <p:cNvPr id="14" name="object 14"/>
            <p:cNvSpPr/>
            <p:nvPr/>
          </p:nvSpPr>
          <p:spPr>
            <a:xfrm>
              <a:off x="383133" y="356920"/>
              <a:ext cx="1073785" cy="295910"/>
            </a:xfrm>
            <a:custGeom>
              <a:avLst/>
              <a:gdLst/>
              <a:ahLst/>
              <a:cxnLst/>
              <a:rect l="l" t="t" r="r" b="b"/>
              <a:pathLst>
                <a:path w="1073785" h="295909">
                  <a:moveTo>
                    <a:pt x="153631" y="4648"/>
                  </a:moveTo>
                  <a:lnTo>
                    <a:pt x="0" y="4648"/>
                  </a:lnTo>
                  <a:lnTo>
                    <a:pt x="0" y="55448"/>
                  </a:lnTo>
                  <a:lnTo>
                    <a:pt x="40982" y="55448"/>
                  </a:lnTo>
                  <a:lnTo>
                    <a:pt x="40982" y="240868"/>
                  </a:lnTo>
                  <a:lnTo>
                    <a:pt x="0" y="240868"/>
                  </a:lnTo>
                  <a:lnTo>
                    <a:pt x="0" y="290398"/>
                  </a:lnTo>
                  <a:lnTo>
                    <a:pt x="153631" y="290398"/>
                  </a:lnTo>
                  <a:lnTo>
                    <a:pt x="153631" y="240868"/>
                  </a:lnTo>
                  <a:lnTo>
                    <a:pt x="112649" y="240868"/>
                  </a:lnTo>
                  <a:lnTo>
                    <a:pt x="112649" y="55448"/>
                  </a:lnTo>
                  <a:lnTo>
                    <a:pt x="153631" y="55448"/>
                  </a:lnTo>
                  <a:lnTo>
                    <a:pt x="153631" y="4648"/>
                  </a:lnTo>
                  <a:close/>
                </a:path>
                <a:path w="1073785" h="295909">
                  <a:moveTo>
                    <a:pt x="394017" y="4648"/>
                  </a:moveTo>
                  <a:lnTo>
                    <a:pt x="201129" y="4648"/>
                  </a:lnTo>
                  <a:lnTo>
                    <a:pt x="201129" y="59258"/>
                  </a:lnTo>
                  <a:lnTo>
                    <a:pt x="201129" y="110058"/>
                  </a:lnTo>
                  <a:lnTo>
                    <a:pt x="201129" y="163398"/>
                  </a:lnTo>
                  <a:lnTo>
                    <a:pt x="201129" y="235788"/>
                  </a:lnTo>
                  <a:lnTo>
                    <a:pt x="201129" y="290398"/>
                  </a:lnTo>
                  <a:lnTo>
                    <a:pt x="394017" y="290398"/>
                  </a:lnTo>
                  <a:lnTo>
                    <a:pt x="394017" y="235788"/>
                  </a:lnTo>
                  <a:lnTo>
                    <a:pt x="272376" y="235788"/>
                  </a:lnTo>
                  <a:lnTo>
                    <a:pt x="272376" y="163398"/>
                  </a:lnTo>
                  <a:lnTo>
                    <a:pt x="384454" y="163398"/>
                  </a:lnTo>
                  <a:lnTo>
                    <a:pt x="384454" y="110058"/>
                  </a:lnTo>
                  <a:lnTo>
                    <a:pt x="272376" y="110058"/>
                  </a:lnTo>
                  <a:lnTo>
                    <a:pt x="272376" y="59258"/>
                  </a:lnTo>
                  <a:lnTo>
                    <a:pt x="394017" y="59258"/>
                  </a:lnTo>
                  <a:lnTo>
                    <a:pt x="394017" y="4648"/>
                  </a:lnTo>
                  <a:close/>
                </a:path>
                <a:path w="1073785" h="295909">
                  <a:moveTo>
                    <a:pt x="653211" y="4648"/>
                  </a:moveTo>
                  <a:lnTo>
                    <a:pt x="412991" y="4648"/>
                  </a:lnTo>
                  <a:lnTo>
                    <a:pt x="412991" y="59258"/>
                  </a:lnTo>
                  <a:lnTo>
                    <a:pt x="497281" y="59258"/>
                  </a:lnTo>
                  <a:lnTo>
                    <a:pt x="497281" y="290398"/>
                  </a:lnTo>
                  <a:lnTo>
                    <a:pt x="568921" y="290398"/>
                  </a:lnTo>
                  <a:lnTo>
                    <a:pt x="568921" y="59258"/>
                  </a:lnTo>
                  <a:lnTo>
                    <a:pt x="653211" y="59258"/>
                  </a:lnTo>
                  <a:lnTo>
                    <a:pt x="653211" y="4648"/>
                  </a:lnTo>
                  <a:close/>
                </a:path>
                <a:path w="1073785" h="295909">
                  <a:moveTo>
                    <a:pt x="894588" y="201333"/>
                  </a:moveTo>
                  <a:lnTo>
                    <a:pt x="886447" y="163296"/>
                  </a:lnTo>
                  <a:lnTo>
                    <a:pt x="849858" y="130517"/>
                  </a:lnTo>
                  <a:lnTo>
                    <a:pt x="779830" y="109943"/>
                  </a:lnTo>
                  <a:lnTo>
                    <a:pt x="769620" y="107289"/>
                  </a:lnTo>
                  <a:lnTo>
                    <a:pt x="742099" y="88303"/>
                  </a:lnTo>
                  <a:lnTo>
                    <a:pt x="742099" y="76022"/>
                  </a:lnTo>
                  <a:lnTo>
                    <a:pt x="779259" y="52362"/>
                  </a:lnTo>
                  <a:lnTo>
                    <a:pt x="784885" y="51892"/>
                  </a:lnTo>
                  <a:lnTo>
                    <a:pt x="791133" y="51892"/>
                  </a:lnTo>
                  <a:lnTo>
                    <a:pt x="838174" y="61290"/>
                  </a:lnTo>
                  <a:lnTo>
                    <a:pt x="876960" y="84264"/>
                  </a:lnTo>
                  <a:lnTo>
                    <a:pt x="883285" y="84264"/>
                  </a:lnTo>
                  <a:lnTo>
                    <a:pt x="883285" y="19151"/>
                  </a:lnTo>
                  <a:lnTo>
                    <a:pt x="872998" y="14973"/>
                  </a:lnTo>
                  <a:lnTo>
                    <a:pt x="825550" y="2895"/>
                  </a:lnTo>
                  <a:lnTo>
                    <a:pt x="787501" y="0"/>
                  </a:lnTo>
                  <a:lnTo>
                    <a:pt x="763168" y="1549"/>
                  </a:lnTo>
                  <a:lnTo>
                    <a:pt x="720839" y="13944"/>
                  </a:lnTo>
                  <a:lnTo>
                    <a:pt x="687997" y="38150"/>
                  </a:lnTo>
                  <a:lnTo>
                    <a:pt x="668934" y="89636"/>
                  </a:lnTo>
                  <a:lnTo>
                    <a:pt x="669823" y="103860"/>
                  </a:lnTo>
                  <a:lnTo>
                    <a:pt x="691642" y="148424"/>
                  </a:lnTo>
                  <a:lnTo>
                    <a:pt x="730808" y="170472"/>
                  </a:lnTo>
                  <a:lnTo>
                    <a:pt x="777786" y="182460"/>
                  </a:lnTo>
                  <a:lnTo>
                    <a:pt x="800646" y="188226"/>
                  </a:lnTo>
                  <a:lnTo>
                    <a:pt x="807364" y="191477"/>
                  </a:lnTo>
                  <a:lnTo>
                    <a:pt x="818603" y="200418"/>
                  </a:lnTo>
                  <a:lnTo>
                    <a:pt x="821410" y="206248"/>
                  </a:lnTo>
                  <a:lnTo>
                    <a:pt x="821410" y="219760"/>
                  </a:lnTo>
                  <a:lnTo>
                    <a:pt x="780694" y="243014"/>
                  </a:lnTo>
                  <a:lnTo>
                    <a:pt x="775296" y="243459"/>
                  </a:lnTo>
                  <a:lnTo>
                    <a:pt x="771220" y="243459"/>
                  </a:lnTo>
                  <a:lnTo>
                    <a:pt x="721029" y="233692"/>
                  </a:lnTo>
                  <a:lnTo>
                    <a:pt x="684720" y="214299"/>
                  </a:lnTo>
                  <a:lnTo>
                    <a:pt x="673709" y="205727"/>
                  </a:lnTo>
                  <a:lnTo>
                    <a:pt x="667194" y="205727"/>
                  </a:lnTo>
                  <a:lnTo>
                    <a:pt x="667194" y="273532"/>
                  </a:lnTo>
                  <a:lnTo>
                    <a:pt x="678053" y="278041"/>
                  </a:lnTo>
                  <a:lnTo>
                    <a:pt x="726160" y="292011"/>
                  </a:lnTo>
                  <a:lnTo>
                    <a:pt x="770839" y="295567"/>
                  </a:lnTo>
                  <a:lnTo>
                    <a:pt x="797814" y="293954"/>
                  </a:lnTo>
                  <a:lnTo>
                    <a:pt x="842975" y="281012"/>
                  </a:lnTo>
                  <a:lnTo>
                    <a:pt x="875779" y="255727"/>
                  </a:lnTo>
                  <a:lnTo>
                    <a:pt x="892492" y="221551"/>
                  </a:lnTo>
                  <a:lnTo>
                    <a:pt x="894588" y="201333"/>
                  </a:lnTo>
                  <a:close/>
                </a:path>
                <a:path w="1073785" h="295909">
                  <a:moveTo>
                    <a:pt x="1073302" y="4648"/>
                  </a:moveTo>
                  <a:lnTo>
                    <a:pt x="919670" y="4648"/>
                  </a:lnTo>
                  <a:lnTo>
                    <a:pt x="919670" y="55448"/>
                  </a:lnTo>
                  <a:lnTo>
                    <a:pt x="960653" y="55448"/>
                  </a:lnTo>
                  <a:lnTo>
                    <a:pt x="960653" y="240868"/>
                  </a:lnTo>
                  <a:lnTo>
                    <a:pt x="919670" y="240868"/>
                  </a:lnTo>
                  <a:lnTo>
                    <a:pt x="919670" y="290398"/>
                  </a:lnTo>
                  <a:lnTo>
                    <a:pt x="1073302" y="290398"/>
                  </a:lnTo>
                  <a:lnTo>
                    <a:pt x="1073302" y="240868"/>
                  </a:lnTo>
                  <a:lnTo>
                    <a:pt x="1032306" y="240868"/>
                  </a:lnTo>
                  <a:lnTo>
                    <a:pt x="1032306" y="55448"/>
                  </a:lnTo>
                  <a:lnTo>
                    <a:pt x="1073302" y="55448"/>
                  </a:lnTo>
                  <a:lnTo>
                    <a:pt x="1073302" y="4648"/>
                  </a:lnTo>
                  <a:close/>
                </a:path>
              </a:pathLst>
            </a:custGeom>
            <a:solidFill>
              <a:srgbClr val="FFFFFF"/>
            </a:solidFill>
          </p:spPr>
          <p:txBody>
            <a:bodyPr wrap="square" lIns="0" tIns="0" rIns="0" bIns="0" rtlCol="0"/>
            <a:lstStyle/>
            <a:p>
              <a:endParaRPr dirty="0"/>
            </a:p>
          </p:txBody>
        </p:sp>
        <p:pic>
          <p:nvPicPr>
            <p:cNvPr id="15" name="object 15"/>
            <p:cNvPicPr/>
            <p:nvPr/>
          </p:nvPicPr>
          <p:blipFill>
            <a:blip r:embed="rId3" cstate="print"/>
            <a:stretch>
              <a:fillRect/>
            </a:stretch>
          </p:blipFill>
          <p:spPr>
            <a:xfrm>
              <a:off x="1558353" y="350532"/>
              <a:ext cx="740074" cy="491947"/>
            </a:xfrm>
            <a:prstGeom prst="rect">
              <a:avLst/>
            </a:prstGeom>
          </p:spPr>
        </p:pic>
        <p:sp>
          <p:nvSpPr>
            <p:cNvPr id="16" name="object 16"/>
            <p:cNvSpPr/>
            <p:nvPr/>
          </p:nvSpPr>
          <p:spPr>
            <a:xfrm>
              <a:off x="758812" y="678611"/>
              <a:ext cx="697230" cy="169545"/>
            </a:xfrm>
            <a:custGeom>
              <a:avLst/>
              <a:gdLst/>
              <a:ahLst/>
              <a:cxnLst/>
              <a:rect l="l" t="t" r="r" b="b"/>
              <a:pathLst>
                <a:path w="697230" h="169544">
                  <a:moveTo>
                    <a:pt x="98793" y="11480"/>
                  </a:moveTo>
                  <a:lnTo>
                    <a:pt x="0" y="11480"/>
                  </a:lnTo>
                  <a:lnTo>
                    <a:pt x="0" y="33070"/>
                  </a:lnTo>
                  <a:lnTo>
                    <a:pt x="0" y="73710"/>
                  </a:lnTo>
                  <a:lnTo>
                    <a:pt x="0" y="95300"/>
                  </a:lnTo>
                  <a:lnTo>
                    <a:pt x="0" y="144830"/>
                  </a:lnTo>
                  <a:lnTo>
                    <a:pt x="0" y="166420"/>
                  </a:lnTo>
                  <a:lnTo>
                    <a:pt x="98793" y="166420"/>
                  </a:lnTo>
                  <a:lnTo>
                    <a:pt x="98793" y="144830"/>
                  </a:lnTo>
                  <a:lnTo>
                    <a:pt x="25895" y="144830"/>
                  </a:lnTo>
                  <a:lnTo>
                    <a:pt x="25895" y="95300"/>
                  </a:lnTo>
                  <a:lnTo>
                    <a:pt x="90309" y="95300"/>
                  </a:lnTo>
                  <a:lnTo>
                    <a:pt x="90309" y="73710"/>
                  </a:lnTo>
                  <a:lnTo>
                    <a:pt x="25895" y="73710"/>
                  </a:lnTo>
                  <a:lnTo>
                    <a:pt x="25895" y="33070"/>
                  </a:lnTo>
                  <a:lnTo>
                    <a:pt x="98793" y="33070"/>
                  </a:lnTo>
                  <a:lnTo>
                    <a:pt x="98793" y="11480"/>
                  </a:lnTo>
                  <a:close/>
                </a:path>
                <a:path w="697230" h="169544">
                  <a:moveTo>
                    <a:pt x="199529" y="122821"/>
                  </a:moveTo>
                  <a:lnTo>
                    <a:pt x="165620" y="96151"/>
                  </a:lnTo>
                  <a:lnTo>
                    <a:pt x="153581" y="93700"/>
                  </a:lnTo>
                  <a:lnTo>
                    <a:pt x="148475" y="91960"/>
                  </a:lnTo>
                  <a:lnTo>
                    <a:pt x="140068" y="87388"/>
                  </a:lnTo>
                  <a:lnTo>
                    <a:pt x="137947" y="84137"/>
                  </a:lnTo>
                  <a:lnTo>
                    <a:pt x="137947" y="75184"/>
                  </a:lnTo>
                  <a:lnTo>
                    <a:pt x="140068" y="71628"/>
                  </a:lnTo>
                  <a:lnTo>
                    <a:pt x="148475" y="66916"/>
                  </a:lnTo>
                  <a:lnTo>
                    <a:pt x="153708" y="65735"/>
                  </a:lnTo>
                  <a:lnTo>
                    <a:pt x="159943" y="65735"/>
                  </a:lnTo>
                  <a:lnTo>
                    <a:pt x="168440" y="66268"/>
                  </a:lnTo>
                  <a:lnTo>
                    <a:pt x="176530" y="67881"/>
                  </a:lnTo>
                  <a:lnTo>
                    <a:pt x="184213" y="70548"/>
                  </a:lnTo>
                  <a:lnTo>
                    <a:pt x="191490" y="74282"/>
                  </a:lnTo>
                  <a:lnTo>
                    <a:pt x="195199" y="53022"/>
                  </a:lnTo>
                  <a:lnTo>
                    <a:pt x="186499" y="49288"/>
                  </a:lnTo>
                  <a:lnTo>
                    <a:pt x="177393" y="46609"/>
                  </a:lnTo>
                  <a:lnTo>
                    <a:pt x="167894" y="45008"/>
                  </a:lnTo>
                  <a:lnTo>
                    <a:pt x="157975" y="44462"/>
                  </a:lnTo>
                  <a:lnTo>
                    <a:pt x="148069" y="45021"/>
                  </a:lnTo>
                  <a:lnTo>
                    <a:pt x="113271" y="72212"/>
                  </a:lnTo>
                  <a:lnTo>
                    <a:pt x="112496" y="80886"/>
                  </a:lnTo>
                  <a:lnTo>
                    <a:pt x="112496" y="89357"/>
                  </a:lnTo>
                  <a:lnTo>
                    <a:pt x="146189" y="115506"/>
                  </a:lnTo>
                  <a:lnTo>
                    <a:pt x="158229" y="118110"/>
                  </a:lnTo>
                  <a:lnTo>
                    <a:pt x="163334" y="119888"/>
                  </a:lnTo>
                  <a:lnTo>
                    <a:pt x="171742" y="124447"/>
                  </a:lnTo>
                  <a:lnTo>
                    <a:pt x="173863" y="127787"/>
                  </a:lnTo>
                  <a:lnTo>
                    <a:pt x="173863" y="132194"/>
                  </a:lnTo>
                  <a:lnTo>
                    <a:pt x="172288" y="138722"/>
                  </a:lnTo>
                  <a:lnTo>
                    <a:pt x="167551" y="143370"/>
                  </a:lnTo>
                  <a:lnTo>
                    <a:pt x="159664" y="146164"/>
                  </a:lnTo>
                  <a:lnTo>
                    <a:pt x="148628" y="147091"/>
                  </a:lnTo>
                  <a:lnTo>
                    <a:pt x="139115" y="146608"/>
                  </a:lnTo>
                  <a:lnTo>
                    <a:pt x="130175" y="145148"/>
                  </a:lnTo>
                  <a:lnTo>
                    <a:pt x="121818" y="142709"/>
                  </a:lnTo>
                  <a:lnTo>
                    <a:pt x="114020" y="139280"/>
                  </a:lnTo>
                  <a:lnTo>
                    <a:pt x="110540" y="160045"/>
                  </a:lnTo>
                  <a:lnTo>
                    <a:pt x="119634" y="163690"/>
                  </a:lnTo>
                  <a:lnTo>
                    <a:pt x="129476" y="166281"/>
                  </a:lnTo>
                  <a:lnTo>
                    <a:pt x="140081" y="167843"/>
                  </a:lnTo>
                  <a:lnTo>
                    <a:pt x="151447" y="168351"/>
                  </a:lnTo>
                  <a:lnTo>
                    <a:pt x="172491" y="166052"/>
                  </a:lnTo>
                  <a:lnTo>
                    <a:pt x="187515" y="159131"/>
                  </a:lnTo>
                  <a:lnTo>
                    <a:pt x="196532" y="147599"/>
                  </a:lnTo>
                  <a:lnTo>
                    <a:pt x="199529" y="131445"/>
                  </a:lnTo>
                  <a:lnTo>
                    <a:pt x="199529" y="122821"/>
                  </a:lnTo>
                  <a:close/>
                </a:path>
                <a:path w="697230" h="169544">
                  <a:moveTo>
                    <a:pt x="312686" y="122682"/>
                  </a:moveTo>
                  <a:lnTo>
                    <a:pt x="293839" y="86906"/>
                  </a:lnTo>
                  <a:lnTo>
                    <a:pt x="257746" y="73063"/>
                  </a:lnTo>
                  <a:lnTo>
                    <a:pt x="251625" y="69875"/>
                  </a:lnTo>
                  <a:lnTo>
                    <a:pt x="241465" y="62077"/>
                  </a:lnTo>
                  <a:lnTo>
                    <a:pt x="238925" y="57188"/>
                  </a:lnTo>
                  <a:lnTo>
                    <a:pt x="238925" y="44805"/>
                  </a:lnTo>
                  <a:lnTo>
                    <a:pt x="241528" y="39916"/>
                  </a:lnTo>
                  <a:lnTo>
                    <a:pt x="251980" y="33401"/>
                  </a:lnTo>
                  <a:lnTo>
                    <a:pt x="258584" y="31775"/>
                  </a:lnTo>
                  <a:lnTo>
                    <a:pt x="266560" y="31775"/>
                  </a:lnTo>
                  <a:lnTo>
                    <a:pt x="277164" y="32410"/>
                  </a:lnTo>
                  <a:lnTo>
                    <a:pt x="287007" y="34340"/>
                  </a:lnTo>
                  <a:lnTo>
                    <a:pt x="296100" y="37541"/>
                  </a:lnTo>
                  <a:lnTo>
                    <a:pt x="304431" y="42049"/>
                  </a:lnTo>
                  <a:lnTo>
                    <a:pt x="308127" y="20764"/>
                  </a:lnTo>
                  <a:lnTo>
                    <a:pt x="298475" y="15748"/>
                  </a:lnTo>
                  <a:lnTo>
                    <a:pt x="287832" y="12166"/>
                  </a:lnTo>
                  <a:lnTo>
                    <a:pt x="276174" y="10020"/>
                  </a:lnTo>
                  <a:lnTo>
                    <a:pt x="263525" y="9309"/>
                  </a:lnTo>
                  <a:lnTo>
                    <a:pt x="253072" y="9994"/>
                  </a:lnTo>
                  <a:lnTo>
                    <a:pt x="216052" y="34099"/>
                  </a:lnTo>
                  <a:lnTo>
                    <a:pt x="212382" y="53517"/>
                  </a:lnTo>
                  <a:lnTo>
                    <a:pt x="212852" y="60769"/>
                  </a:lnTo>
                  <a:lnTo>
                    <a:pt x="245732" y="96647"/>
                  </a:lnTo>
                  <a:lnTo>
                    <a:pt x="267335" y="104546"/>
                  </a:lnTo>
                  <a:lnTo>
                    <a:pt x="273443" y="107645"/>
                  </a:lnTo>
                  <a:lnTo>
                    <a:pt x="283603" y="114973"/>
                  </a:lnTo>
                  <a:lnTo>
                    <a:pt x="286156" y="119583"/>
                  </a:lnTo>
                  <a:lnTo>
                    <a:pt x="286156" y="132130"/>
                  </a:lnTo>
                  <a:lnTo>
                    <a:pt x="283121" y="137401"/>
                  </a:lnTo>
                  <a:lnTo>
                    <a:pt x="271094" y="144576"/>
                  </a:lnTo>
                  <a:lnTo>
                    <a:pt x="263448" y="146380"/>
                  </a:lnTo>
                  <a:lnTo>
                    <a:pt x="254165" y="146380"/>
                  </a:lnTo>
                  <a:lnTo>
                    <a:pt x="242633" y="145719"/>
                  </a:lnTo>
                  <a:lnTo>
                    <a:pt x="232003" y="143751"/>
                  </a:lnTo>
                  <a:lnTo>
                    <a:pt x="222288" y="140462"/>
                  </a:lnTo>
                  <a:lnTo>
                    <a:pt x="213461" y="135864"/>
                  </a:lnTo>
                  <a:lnTo>
                    <a:pt x="209981" y="157111"/>
                  </a:lnTo>
                  <a:lnTo>
                    <a:pt x="219887" y="162140"/>
                  </a:lnTo>
                  <a:lnTo>
                    <a:pt x="230924" y="165735"/>
                  </a:lnTo>
                  <a:lnTo>
                    <a:pt x="243065" y="167881"/>
                  </a:lnTo>
                  <a:lnTo>
                    <a:pt x="256324" y="168605"/>
                  </a:lnTo>
                  <a:lnTo>
                    <a:pt x="263753" y="168325"/>
                  </a:lnTo>
                  <a:lnTo>
                    <a:pt x="300037" y="154025"/>
                  </a:lnTo>
                  <a:lnTo>
                    <a:pt x="312166" y="130187"/>
                  </a:lnTo>
                  <a:lnTo>
                    <a:pt x="312686" y="122682"/>
                  </a:lnTo>
                  <a:close/>
                </a:path>
                <a:path w="697230" h="169544">
                  <a:moveTo>
                    <a:pt x="414528" y="88696"/>
                  </a:moveTo>
                  <a:lnTo>
                    <a:pt x="386740" y="47015"/>
                  </a:lnTo>
                  <a:lnTo>
                    <a:pt x="365125" y="44234"/>
                  </a:lnTo>
                  <a:lnTo>
                    <a:pt x="354876" y="44729"/>
                  </a:lnTo>
                  <a:lnTo>
                    <a:pt x="344360" y="46189"/>
                  </a:lnTo>
                  <a:lnTo>
                    <a:pt x="333552" y="48628"/>
                  </a:lnTo>
                  <a:lnTo>
                    <a:pt x="322478" y="52044"/>
                  </a:lnTo>
                  <a:lnTo>
                    <a:pt x="325958" y="73075"/>
                  </a:lnTo>
                  <a:lnTo>
                    <a:pt x="335775" y="69761"/>
                  </a:lnTo>
                  <a:lnTo>
                    <a:pt x="345440" y="67398"/>
                  </a:lnTo>
                  <a:lnTo>
                    <a:pt x="354939" y="65976"/>
                  </a:lnTo>
                  <a:lnTo>
                    <a:pt x="364261" y="65493"/>
                  </a:lnTo>
                  <a:lnTo>
                    <a:pt x="372364" y="65493"/>
                  </a:lnTo>
                  <a:lnTo>
                    <a:pt x="378574" y="67246"/>
                  </a:lnTo>
                  <a:lnTo>
                    <a:pt x="387134" y="74256"/>
                  </a:lnTo>
                  <a:lnTo>
                    <a:pt x="389280" y="80225"/>
                  </a:lnTo>
                  <a:lnTo>
                    <a:pt x="389280" y="95542"/>
                  </a:lnTo>
                  <a:lnTo>
                    <a:pt x="389280" y="111429"/>
                  </a:lnTo>
                  <a:lnTo>
                    <a:pt x="389280" y="147828"/>
                  </a:lnTo>
                  <a:lnTo>
                    <a:pt x="383628" y="149948"/>
                  </a:lnTo>
                  <a:lnTo>
                    <a:pt x="376809" y="151003"/>
                  </a:lnTo>
                  <a:lnTo>
                    <a:pt x="360553" y="151003"/>
                  </a:lnTo>
                  <a:lnTo>
                    <a:pt x="354126" y="149339"/>
                  </a:lnTo>
                  <a:lnTo>
                    <a:pt x="344995" y="142659"/>
                  </a:lnTo>
                  <a:lnTo>
                    <a:pt x="342709" y="137820"/>
                  </a:lnTo>
                  <a:lnTo>
                    <a:pt x="342709" y="131445"/>
                  </a:lnTo>
                  <a:lnTo>
                    <a:pt x="344449" y="122694"/>
                  </a:lnTo>
                  <a:lnTo>
                    <a:pt x="349681" y="116433"/>
                  </a:lnTo>
                  <a:lnTo>
                    <a:pt x="358381" y="112687"/>
                  </a:lnTo>
                  <a:lnTo>
                    <a:pt x="370573" y="111429"/>
                  </a:lnTo>
                  <a:lnTo>
                    <a:pt x="389280" y="111429"/>
                  </a:lnTo>
                  <a:lnTo>
                    <a:pt x="389280" y="95542"/>
                  </a:lnTo>
                  <a:lnTo>
                    <a:pt x="365569" y="95542"/>
                  </a:lnTo>
                  <a:lnTo>
                    <a:pt x="353961" y="96088"/>
                  </a:lnTo>
                  <a:lnTo>
                    <a:pt x="319811" y="115519"/>
                  </a:lnTo>
                  <a:lnTo>
                    <a:pt x="316814" y="132676"/>
                  </a:lnTo>
                  <a:lnTo>
                    <a:pt x="317639" y="141757"/>
                  </a:lnTo>
                  <a:lnTo>
                    <a:pt x="355917" y="168554"/>
                  </a:lnTo>
                  <a:lnTo>
                    <a:pt x="367309" y="169075"/>
                  </a:lnTo>
                  <a:lnTo>
                    <a:pt x="379806" y="168605"/>
                  </a:lnTo>
                  <a:lnTo>
                    <a:pt x="391845" y="167195"/>
                  </a:lnTo>
                  <a:lnTo>
                    <a:pt x="403428" y="164833"/>
                  </a:lnTo>
                  <a:lnTo>
                    <a:pt x="414528" y="161505"/>
                  </a:lnTo>
                  <a:lnTo>
                    <a:pt x="414528" y="151003"/>
                  </a:lnTo>
                  <a:lnTo>
                    <a:pt x="414528" y="111429"/>
                  </a:lnTo>
                  <a:lnTo>
                    <a:pt x="414528" y="88696"/>
                  </a:lnTo>
                  <a:close/>
                </a:path>
                <a:path w="697230" h="169544">
                  <a:moveTo>
                    <a:pt x="477850" y="164947"/>
                  </a:moveTo>
                  <a:lnTo>
                    <a:pt x="474370" y="144665"/>
                  </a:lnTo>
                  <a:lnTo>
                    <a:pt x="471170" y="146126"/>
                  </a:lnTo>
                  <a:lnTo>
                    <a:pt x="467982" y="146862"/>
                  </a:lnTo>
                  <a:lnTo>
                    <a:pt x="460883" y="146862"/>
                  </a:lnTo>
                  <a:lnTo>
                    <a:pt x="457974" y="145364"/>
                  </a:lnTo>
                  <a:lnTo>
                    <a:pt x="454202" y="139306"/>
                  </a:lnTo>
                  <a:lnTo>
                    <a:pt x="453250" y="133819"/>
                  </a:lnTo>
                  <a:lnTo>
                    <a:pt x="453250" y="12"/>
                  </a:lnTo>
                  <a:lnTo>
                    <a:pt x="428015" y="12"/>
                  </a:lnTo>
                  <a:lnTo>
                    <a:pt x="428015" y="128282"/>
                  </a:lnTo>
                  <a:lnTo>
                    <a:pt x="429869" y="145707"/>
                  </a:lnTo>
                  <a:lnTo>
                    <a:pt x="435457" y="158165"/>
                  </a:lnTo>
                  <a:lnTo>
                    <a:pt x="444779" y="165633"/>
                  </a:lnTo>
                  <a:lnTo>
                    <a:pt x="457822" y="168122"/>
                  </a:lnTo>
                  <a:lnTo>
                    <a:pt x="465505" y="168122"/>
                  </a:lnTo>
                  <a:lnTo>
                    <a:pt x="472198" y="167043"/>
                  </a:lnTo>
                  <a:lnTo>
                    <a:pt x="477850" y="164947"/>
                  </a:lnTo>
                  <a:close/>
                </a:path>
                <a:path w="697230" h="169544">
                  <a:moveTo>
                    <a:pt x="581850" y="47421"/>
                  </a:moveTo>
                  <a:lnTo>
                    <a:pt x="556615" y="47421"/>
                  </a:lnTo>
                  <a:lnTo>
                    <a:pt x="556615" y="142938"/>
                  </a:lnTo>
                  <a:lnTo>
                    <a:pt x="550227" y="146380"/>
                  </a:lnTo>
                  <a:lnTo>
                    <a:pt x="541947" y="148069"/>
                  </a:lnTo>
                  <a:lnTo>
                    <a:pt x="523392" y="148069"/>
                  </a:lnTo>
                  <a:lnTo>
                    <a:pt x="516712" y="146075"/>
                  </a:lnTo>
                  <a:lnTo>
                    <a:pt x="506857" y="138112"/>
                  </a:lnTo>
                  <a:lnTo>
                    <a:pt x="504380" y="130314"/>
                  </a:lnTo>
                  <a:lnTo>
                    <a:pt x="504380" y="47421"/>
                  </a:lnTo>
                  <a:lnTo>
                    <a:pt x="479145" y="47421"/>
                  </a:lnTo>
                  <a:lnTo>
                    <a:pt x="479145" y="129108"/>
                  </a:lnTo>
                  <a:lnTo>
                    <a:pt x="480568" y="136956"/>
                  </a:lnTo>
                  <a:lnTo>
                    <a:pt x="517512" y="168275"/>
                  </a:lnTo>
                  <a:lnTo>
                    <a:pt x="524179" y="169100"/>
                  </a:lnTo>
                  <a:lnTo>
                    <a:pt x="531596" y="169100"/>
                  </a:lnTo>
                  <a:lnTo>
                    <a:pt x="546811" y="168503"/>
                  </a:lnTo>
                  <a:lnTo>
                    <a:pt x="560260" y="166712"/>
                  </a:lnTo>
                  <a:lnTo>
                    <a:pt x="571931" y="163728"/>
                  </a:lnTo>
                  <a:lnTo>
                    <a:pt x="581850" y="159562"/>
                  </a:lnTo>
                  <a:lnTo>
                    <a:pt x="581850" y="47421"/>
                  </a:lnTo>
                  <a:close/>
                </a:path>
                <a:path w="697230" h="169544">
                  <a:moveTo>
                    <a:pt x="697179" y="0"/>
                  </a:moveTo>
                  <a:lnTo>
                    <a:pt x="671944" y="0"/>
                  </a:lnTo>
                  <a:lnTo>
                    <a:pt x="671944" y="48882"/>
                  </a:lnTo>
                  <a:lnTo>
                    <a:pt x="671944" y="70129"/>
                  </a:lnTo>
                  <a:lnTo>
                    <a:pt x="671944" y="144665"/>
                  </a:lnTo>
                  <a:lnTo>
                    <a:pt x="666991" y="146926"/>
                  </a:lnTo>
                  <a:lnTo>
                    <a:pt x="661136" y="148069"/>
                  </a:lnTo>
                  <a:lnTo>
                    <a:pt x="654304" y="148069"/>
                  </a:lnTo>
                  <a:lnTo>
                    <a:pt x="621753" y="126339"/>
                  </a:lnTo>
                  <a:lnTo>
                    <a:pt x="619277" y="107518"/>
                  </a:lnTo>
                  <a:lnTo>
                    <a:pt x="619912" y="97294"/>
                  </a:lnTo>
                  <a:lnTo>
                    <a:pt x="647077" y="66586"/>
                  </a:lnTo>
                  <a:lnTo>
                    <a:pt x="654100" y="65976"/>
                  </a:lnTo>
                  <a:lnTo>
                    <a:pt x="660768" y="65976"/>
                  </a:lnTo>
                  <a:lnTo>
                    <a:pt x="666711" y="67360"/>
                  </a:lnTo>
                  <a:lnTo>
                    <a:pt x="671944" y="70129"/>
                  </a:lnTo>
                  <a:lnTo>
                    <a:pt x="671944" y="48882"/>
                  </a:lnTo>
                  <a:lnTo>
                    <a:pt x="665695" y="46113"/>
                  </a:lnTo>
                  <a:lnTo>
                    <a:pt x="658152" y="44729"/>
                  </a:lnTo>
                  <a:lnTo>
                    <a:pt x="649300" y="44729"/>
                  </a:lnTo>
                  <a:lnTo>
                    <a:pt x="608850" y="59982"/>
                  </a:lnTo>
                  <a:lnTo>
                    <a:pt x="593394" y="106540"/>
                  </a:lnTo>
                  <a:lnTo>
                    <a:pt x="594423" y="121704"/>
                  </a:lnTo>
                  <a:lnTo>
                    <a:pt x="618934" y="160642"/>
                  </a:lnTo>
                  <a:lnTo>
                    <a:pt x="654977" y="169087"/>
                  </a:lnTo>
                  <a:lnTo>
                    <a:pt x="666089" y="168617"/>
                  </a:lnTo>
                  <a:lnTo>
                    <a:pt x="676833" y="167195"/>
                  </a:lnTo>
                  <a:lnTo>
                    <a:pt x="687197" y="164820"/>
                  </a:lnTo>
                  <a:lnTo>
                    <a:pt x="697179" y="161505"/>
                  </a:lnTo>
                  <a:lnTo>
                    <a:pt x="697179" y="148069"/>
                  </a:lnTo>
                  <a:lnTo>
                    <a:pt x="697179" y="65976"/>
                  </a:lnTo>
                  <a:lnTo>
                    <a:pt x="697179" y="48882"/>
                  </a:lnTo>
                  <a:lnTo>
                    <a:pt x="697179" y="0"/>
                  </a:lnTo>
                  <a:close/>
                </a:path>
              </a:pathLst>
            </a:custGeom>
            <a:solidFill>
              <a:srgbClr val="FFFFFF"/>
            </a:solidFill>
          </p:spPr>
          <p:txBody>
            <a:bodyPr wrap="square" lIns="0" tIns="0" rIns="0" bIns="0" rtlCol="0"/>
            <a:lstStyle/>
            <a:p>
              <a:endParaRPr dirty="0"/>
            </a:p>
          </p:txBody>
        </p:sp>
      </p:grpSp>
      <p:sp>
        <p:nvSpPr>
          <p:cNvPr id="97" name="Rectángulo 96"/>
          <p:cNvSpPr/>
          <p:nvPr/>
        </p:nvSpPr>
        <p:spPr>
          <a:xfrm>
            <a:off x="66976" y="406875"/>
            <a:ext cx="4343400" cy="630942"/>
          </a:xfrm>
          <a:prstGeom prst="rect">
            <a:avLst/>
          </a:prstGeom>
        </p:spPr>
        <p:txBody>
          <a:bodyPr wrap="square">
            <a:spAutoFit/>
          </a:bodyPr>
          <a:lstStyle/>
          <a:p>
            <a:pPr marL="15875" marR="20320">
              <a:lnSpc>
                <a:spcPts val="2100"/>
              </a:lnSpc>
              <a:spcBef>
                <a:spcPts val="420"/>
              </a:spcBef>
            </a:pPr>
            <a:r>
              <a:rPr lang="es-PE" sz="2400" b="1" spc="-5" dirty="0">
                <a:solidFill>
                  <a:schemeClr val="bg1"/>
                </a:solidFill>
                <a:latin typeface="Tahoma"/>
                <a:cs typeface="Tahoma"/>
              </a:rPr>
              <a:t>Comunicado de Seguridad de Farmacovigilancia </a:t>
            </a:r>
            <a:endParaRPr lang="es-PE" sz="2400" dirty="0">
              <a:solidFill>
                <a:schemeClr val="bg1"/>
              </a:solidFill>
              <a:latin typeface="Tahoma"/>
              <a:cs typeface="Tahoma"/>
            </a:endParaRPr>
          </a:p>
        </p:txBody>
      </p:sp>
      <p:pic>
        <p:nvPicPr>
          <p:cNvPr id="30" name="Imagen 29">
            <a:extLst>
              <a:ext uri="{FF2B5EF4-FFF2-40B4-BE49-F238E27FC236}">
                <a16:creationId xmlns:a16="http://schemas.microsoft.com/office/drawing/2014/main" id="{164B8655-C136-492E-A537-CF235C79A8BA}"/>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370313" y="10118692"/>
            <a:ext cx="1511300" cy="400050"/>
          </a:xfrm>
          <a:prstGeom prst="rect">
            <a:avLst/>
          </a:prstGeom>
        </p:spPr>
      </p:pic>
      <p:sp>
        <p:nvSpPr>
          <p:cNvPr id="12" name="CuadroTexto 11">
            <a:extLst>
              <a:ext uri="{FF2B5EF4-FFF2-40B4-BE49-F238E27FC236}">
                <a16:creationId xmlns:a16="http://schemas.microsoft.com/office/drawing/2014/main" id="{D920AC8B-50BE-ACE4-2571-CE13D6AC3761}"/>
              </a:ext>
            </a:extLst>
          </p:cNvPr>
          <p:cNvSpPr txBox="1"/>
          <p:nvPr/>
        </p:nvSpPr>
        <p:spPr>
          <a:xfrm>
            <a:off x="5667162" y="7278660"/>
            <a:ext cx="1685473" cy="215444"/>
          </a:xfrm>
          <a:prstGeom prst="rect">
            <a:avLst/>
          </a:prstGeom>
          <a:noFill/>
        </p:spPr>
        <p:txBody>
          <a:bodyPr wrap="square" rtlCol="0">
            <a:spAutoFit/>
          </a:bodyPr>
          <a:lstStyle/>
          <a:p>
            <a:pPr algn="just"/>
            <a:endParaRPr lang="es-PE" sz="800" dirty="0">
              <a:solidFill>
                <a:schemeClr val="tx2"/>
              </a:solidFill>
              <a:latin typeface="Raleway" pitchFamily="2" charset="0"/>
              <a:cs typeface="Arial" panose="020B0604020202020204" pitchFamily="34" charset="0"/>
            </a:endParaRPr>
          </a:p>
        </p:txBody>
      </p:sp>
      <p:sp>
        <p:nvSpPr>
          <p:cNvPr id="26" name="object 10">
            <a:extLst>
              <a:ext uri="{FF2B5EF4-FFF2-40B4-BE49-F238E27FC236}">
                <a16:creationId xmlns:a16="http://schemas.microsoft.com/office/drawing/2014/main" id="{B2AE07AB-D177-4592-9ED2-7F617B69F512}"/>
              </a:ext>
            </a:extLst>
          </p:cNvPr>
          <p:cNvSpPr txBox="1"/>
          <p:nvPr/>
        </p:nvSpPr>
        <p:spPr>
          <a:xfrm>
            <a:off x="369996" y="2355048"/>
            <a:ext cx="5118087" cy="358111"/>
          </a:xfrm>
          <a:prstGeom prst="rect">
            <a:avLst/>
          </a:prstGeom>
        </p:spPr>
        <p:txBody>
          <a:bodyPr vert="horz" wrap="square" lIns="0" tIns="53340" rIns="0" bIns="0" rtlCol="0">
            <a:spAutoFit/>
          </a:bodyPr>
          <a:lstStyle/>
          <a:p>
            <a:pPr algn="just">
              <a:lnSpc>
                <a:spcPct val="107000"/>
              </a:lnSpc>
              <a:spcAft>
                <a:spcPts val="800"/>
              </a:spcAft>
            </a:pPr>
            <a:endParaRPr lang="es-ES" sz="850" kern="100" dirty="0">
              <a:solidFill>
                <a:srgbClr val="0D0D0D"/>
              </a:solidFill>
              <a:latin typeface="Raleway" pitchFamily="2" charset="0"/>
              <a:ea typeface="Calibri" panose="020F0502020204030204" pitchFamily="34" charset="0"/>
              <a:cs typeface="Times New Roman" panose="02020603050405020304" pitchFamily="18" charset="0"/>
            </a:endParaRPr>
          </a:p>
          <a:p>
            <a:pPr algn="just">
              <a:lnSpc>
                <a:spcPct val="107000"/>
              </a:lnSpc>
            </a:pPr>
            <a:endParaRPr lang="es-ES" sz="400" dirty="0">
              <a:solidFill>
                <a:schemeClr val="accent1"/>
              </a:solidFill>
              <a:latin typeface="Raleway" pitchFamily="2" charset="0"/>
              <a:ea typeface="Tahoma" panose="020B0604030504040204" pitchFamily="34" charset="0"/>
              <a:cs typeface="Arial" panose="020B0604020202020204" pitchFamily="34" charset="0"/>
            </a:endParaRPr>
          </a:p>
        </p:txBody>
      </p:sp>
      <p:pic>
        <p:nvPicPr>
          <p:cNvPr id="29" name="image3.png">
            <a:extLst>
              <a:ext uri="{FF2B5EF4-FFF2-40B4-BE49-F238E27FC236}">
                <a16:creationId xmlns:a16="http://schemas.microsoft.com/office/drawing/2014/main" id="{15168B09-B6B1-4006-93CA-63271CE8383E}"/>
              </a:ext>
            </a:extLst>
          </p:cNvPr>
          <p:cNvPicPr/>
          <p:nvPr/>
        </p:nvPicPr>
        <p:blipFill>
          <a:blip r:embed="rId5"/>
          <a:srcRect/>
          <a:stretch>
            <a:fillRect/>
          </a:stretch>
        </p:blipFill>
        <p:spPr>
          <a:xfrm>
            <a:off x="5950258" y="10070255"/>
            <a:ext cx="1140655" cy="529443"/>
          </a:xfrm>
          <a:prstGeom prst="rect">
            <a:avLst/>
          </a:prstGeom>
          <a:ln/>
        </p:spPr>
      </p:pic>
      <p:sp>
        <p:nvSpPr>
          <p:cNvPr id="78" name="Rectángulo 77">
            <a:extLst>
              <a:ext uri="{FF2B5EF4-FFF2-40B4-BE49-F238E27FC236}">
                <a16:creationId xmlns:a16="http://schemas.microsoft.com/office/drawing/2014/main" id="{8EF64298-AD34-4BE2-91E1-AA4B4CFAE8C2}"/>
              </a:ext>
            </a:extLst>
          </p:cNvPr>
          <p:cNvSpPr/>
          <p:nvPr/>
        </p:nvSpPr>
        <p:spPr>
          <a:xfrm>
            <a:off x="184179" y="8743639"/>
            <a:ext cx="6993757" cy="725522"/>
          </a:xfrm>
          <a:prstGeom prst="rect">
            <a:avLst/>
          </a:prstGeom>
          <a:solidFill>
            <a:schemeClr val="accent5"/>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0" lang="es-PE" sz="800" b="0" i="0" u="none" strike="noStrike" kern="1200" cap="none" spc="0" normalizeH="0" baseline="0" noProof="0" dirty="0">
                <a:ln>
                  <a:noFill/>
                </a:ln>
                <a:solidFill>
                  <a:srgbClr val="FFFFFF"/>
                </a:solidFill>
                <a:effectLst/>
                <a:uLnTx/>
                <a:uFillTx/>
                <a:latin typeface="Raleway" pitchFamily="2" charset="0"/>
                <a:ea typeface="Calibri" panose="020F0502020204030204" pitchFamily="34" charset="0"/>
                <a:cs typeface="Times New Roman" panose="02020603050405020304" pitchFamily="18" charset="0"/>
              </a:rPr>
              <a:t>Recordamos a los profesionales de salud que, ante cualquier problema de seguridad, deben notificarlo al </a:t>
            </a:r>
            <a:r>
              <a:rPr kumimoji="0" lang="es-PE" sz="800" b="1" i="0" u="none" strike="noStrike" kern="1200" cap="none" spc="0" normalizeH="0" baseline="0" noProof="0" dirty="0">
                <a:ln>
                  <a:noFill/>
                </a:ln>
                <a:solidFill>
                  <a:srgbClr val="FFFFFF"/>
                </a:solidFill>
                <a:effectLst/>
                <a:uLnTx/>
                <a:uFillTx/>
                <a:latin typeface="Raleway" pitchFamily="2" charset="0"/>
                <a:ea typeface="Calibri" panose="020F0502020204030204" pitchFamily="34" charset="0"/>
                <a:cs typeface="Times New Roman" panose="02020603050405020304" pitchFamily="18" charset="0"/>
              </a:rPr>
              <a:t>Comité de Farmacovigilancia de su centro asistencial o al Centro de Referencia Institucional de Farmacovigilancia y Tecnovigilancia de EsSalud</a:t>
            </a:r>
            <a:r>
              <a:rPr kumimoji="0" lang="es-PE" sz="800" b="0" i="0" u="none" strike="noStrike" kern="1200" cap="none" spc="0" normalizeH="0" baseline="0" noProof="0" dirty="0">
                <a:ln>
                  <a:noFill/>
                </a:ln>
                <a:solidFill>
                  <a:srgbClr val="FFFFFF"/>
                </a:solidFill>
                <a:effectLst/>
                <a:uLnTx/>
                <a:uFillTx/>
                <a:latin typeface="Raleway" pitchFamily="2" charset="0"/>
                <a:ea typeface="Calibri" panose="020F0502020204030204" pitchFamily="34" charset="0"/>
                <a:cs typeface="Times New Roman" panose="02020603050405020304" pitchFamily="18" charset="0"/>
              </a:rPr>
              <a:t> (CRI-EsSalud) a través del </a:t>
            </a:r>
            <a:r>
              <a:rPr kumimoji="0" lang="es-PE" sz="800" b="1" i="0" u="none" strike="noStrike" kern="1200" cap="none" spc="0" normalizeH="0" baseline="0" noProof="0" dirty="0">
                <a:ln>
                  <a:noFill/>
                </a:ln>
                <a:solidFill>
                  <a:srgbClr val="FFFFFF"/>
                </a:solidFill>
                <a:effectLst/>
                <a:uLnTx/>
                <a:uFillTx/>
                <a:latin typeface="Raleway" pitchFamily="2" charset="0"/>
                <a:ea typeface="Calibri" panose="020F0502020204030204" pitchFamily="34" charset="0"/>
                <a:cs typeface="Times New Roman" panose="02020603050405020304" pitchFamily="18" charset="0"/>
              </a:rPr>
              <a:t>link </a:t>
            </a:r>
            <a:r>
              <a:rPr kumimoji="0" lang="es-PE" sz="800" b="1" i="0" u="sng" strike="noStrike" kern="1200" cap="none" spc="0" normalizeH="0" baseline="0" noProof="0" dirty="0">
                <a:ln>
                  <a:noFill/>
                </a:ln>
                <a:solidFill>
                  <a:prstClr val="white"/>
                </a:solidFill>
                <a:effectLst/>
                <a:uLnTx/>
                <a:uFillTx/>
                <a:latin typeface="Raleway" pitchFamily="2"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https://apps.essalud.gob.pe/sram/#/sram</a:t>
            </a:r>
            <a:r>
              <a:rPr kumimoji="0" lang="es-PE" sz="800" b="1" i="0" u="none" strike="noStrike" kern="1200" cap="none" spc="0" normalizeH="0" baseline="0" noProof="0" dirty="0">
                <a:ln>
                  <a:noFill/>
                </a:ln>
                <a:solidFill>
                  <a:prstClr val="white"/>
                </a:solidFill>
                <a:effectLst/>
                <a:uLnTx/>
                <a:uFillTx/>
                <a:latin typeface="Raleway" pitchFamily="2" charset="0"/>
                <a:ea typeface="Calibri" panose="020F0502020204030204" pitchFamily="34" charset="0"/>
                <a:cs typeface="Times New Roman" panose="02020603050405020304" pitchFamily="18" charset="0"/>
              </a:rPr>
              <a:t> </a:t>
            </a:r>
            <a:r>
              <a:rPr kumimoji="0" lang="es-ES" sz="800" b="0" i="0" u="none" strike="noStrike" kern="1200" cap="none" spc="0" normalizeH="0" baseline="0" noProof="0" dirty="0">
                <a:ln>
                  <a:noFill/>
                </a:ln>
                <a:solidFill>
                  <a:srgbClr val="FFFFFF"/>
                </a:solidFill>
                <a:effectLst/>
                <a:uLnTx/>
                <a:uFillTx/>
                <a:latin typeface="Raleway" pitchFamily="2" charset="0"/>
                <a:ea typeface="Calibri" panose="020F0502020204030204" pitchFamily="34" charset="0"/>
                <a:cs typeface="Times New Roman" panose="02020603050405020304" pitchFamily="18" charset="0"/>
              </a:rPr>
              <a:t>con el fin de contribuir a la vigilancia del desempeño de los medicamentos en nuestra población.</a:t>
            </a:r>
            <a:endParaRPr lang="es-PE" sz="800" dirty="0"/>
          </a:p>
        </p:txBody>
      </p:sp>
      <p:sp>
        <p:nvSpPr>
          <p:cNvPr id="33" name="object 27">
            <a:extLst>
              <a:ext uri="{FF2B5EF4-FFF2-40B4-BE49-F238E27FC236}">
                <a16:creationId xmlns:a16="http://schemas.microsoft.com/office/drawing/2014/main" id="{974452EE-8023-44C6-A401-D1C6B93A78FD}"/>
              </a:ext>
            </a:extLst>
          </p:cNvPr>
          <p:cNvSpPr/>
          <p:nvPr/>
        </p:nvSpPr>
        <p:spPr>
          <a:xfrm>
            <a:off x="5440673" y="820756"/>
            <a:ext cx="1911962" cy="326437"/>
          </a:xfrm>
          <a:custGeom>
            <a:avLst/>
            <a:gdLst/>
            <a:ahLst/>
            <a:cxnLst/>
            <a:rect l="l" t="t" r="r" b="b"/>
            <a:pathLst>
              <a:path w="6196330" h="527684">
                <a:moveTo>
                  <a:pt x="0" y="527258"/>
                </a:moveTo>
                <a:lnTo>
                  <a:pt x="6196076" y="527258"/>
                </a:lnTo>
                <a:lnTo>
                  <a:pt x="6196076" y="0"/>
                </a:lnTo>
                <a:lnTo>
                  <a:pt x="0" y="0"/>
                </a:lnTo>
                <a:lnTo>
                  <a:pt x="0" y="527258"/>
                </a:lnTo>
                <a:close/>
              </a:path>
            </a:pathLst>
          </a:custGeom>
          <a:solidFill>
            <a:schemeClr val="tx2">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lIns="0" tIns="0" rIns="0" bIns="0" rtlCol="0"/>
          <a:lstStyle/>
          <a:p>
            <a:pPr algn="ctr"/>
            <a:r>
              <a:rPr lang="es-PE" b="1" dirty="0">
                <a:solidFill>
                  <a:schemeClr val="accent1"/>
                </a:solidFill>
                <a:latin typeface="Raleway" pitchFamily="2" charset="0"/>
              </a:rPr>
              <a:t>N° 08-2025</a:t>
            </a:r>
            <a:endParaRPr b="1" dirty="0">
              <a:solidFill>
                <a:schemeClr val="accent1"/>
              </a:solidFill>
              <a:latin typeface="Raleway" pitchFamily="2" charset="0"/>
            </a:endParaRPr>
          </a:p>
        </p:txBody>
      </p:sp>
      <p:sp>
        <p:nvSpPr>
          <p:cNvPr id="36" name="Rectángulo 35">
            <a:extLst>
              <a:ext uri="{FF2B5EF4-FFF2-40B4-BE49-F238E27FC236}">
                <a16:creationId xmlns:a16="http://schemas.microsoft.com/office/drawing/2014/main" id="{77267703-5110-47AB-B8CB-11CF3D5C18E9}"/>
              </a:ext>
            </a:extLst>
          </p:cNvPr>
          <p:cNvSpPr/>
          <p:nvPr/>
        </p:nvSpPr>
        <p:spPr>
          <a:xfrm>
            <a:off x="5674195" y="4161737"/>
            <a:ext cx="1562373" cy="1574780"/>
          </a:xfrm>
          <a:prstGeom prst="rect">
            <a:avLst/>
          </a:prstGeom>
          <a:solidFill>
            <a:schemeClr val="accent5"/>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000" b="1" dirty="0">
                <a:solidFill>
                  <a:schemeClr val="bg1"/>
                </a:solidFill>
                <a:latin typeface="Arial Nova Cond" panose="020B0506020202020204" pitchFamily="34" charset="0"/>
              </a:rPr>
              <a:t>Realizar</a:t>
            </a:r>
            <a:r>
              <a:rPr lang="es-MX" sz="1000" dirty="0">
                <a:solidFill>
                  <a:schemeClr val="bg1"/>
                </a:solidFill>
                <a:latin typeface="Arial Nova Cond" panose="020B0506020202020204" pitchFamily="34" charset="0"/>
              </a:rPr>
              <a:t> un </a:t>
            </a:r>
            <a:r>
              <a:rPr lang="es-MX" sz="1000" b="1" dirty="0">
                <a:solidFill>
                  <a:schemeClr val="bg1"/>
                </a:solidFill>
                <a:latin typeface="Arial Nova Cond" panose="020B0506020202020204" pitchFamily="34" charset="0"/>
              </a:rPr>
              <a:t>diagnóstico diferencial</a:t>
            </a:r>
            <a:r>
              <a:rPr lang="es-MX" sz="1000" dirty="0">
                <a:solidFill>
                  <a:schemeClr val="bg1"/>
                </a:solidFill>
                <a:latin typeface="Arial Nova Cond" panose="020B0506020202020204" pitchFamily="34" charset="0"/>
              </a:rPr>
              <a:t> para distinguir las r</a:t>
            </a:r>
            <a:r>
              <a:rPr lang="es-MX" sz="1000" b="1" dirty="0">
                <a:solidFill>
                  <a:schemeClr val="bg1"/>
                </a:solidFill>
                <a:latin typeface="Arial Nova Cond" panose="020B0506020202020204" pitchFamily="34" charset="0"/>
              </a:rPr>
              <a:t>eacciones de hipersensibilidad </a:t>
            </a:r>
            <a:r>
              <a:rPr lang="es-MX" sz="1000" dirty="0">
                <a:solidFill>
                  <a:schemeClr val="bg1"/>
                </a:solidFill>
                <a:latin typeface="Arial Nova Cond" panose="020B0506020202020204" pitchFamily="34" charset="0"/>
              </a:rPr>
              <a:t>de las </a:t>
            </a:r>
            <a:r>
              <a:rPr lang="es-MX" sz="1000" b="1" dirty="0">
                <a:solidFill>
                  <a:schemeClr val="bg1"/>
                </a:solidFill>
                <a:latin typeface="Arial Nova Cond" panose="020B0506020202020204" pitchFamily="34" charset="0"/>
              </a:rPr>
              <a:t>reacciones de infusión</a:t>
            </a:r>
            <a:r>
              <a:rPr lang="es-MX" sz="1000" dirty="0">
                <a:solidFill>
                  <a:schemeClr val="bg1"/>
                </a:solidFill>
                <a:latin typeface="Arial Nova Cond" panose="020B0506020202020204" pitchFamily="34" charset="0"/>
              </a:rPr>
              <a:t> (leves y transitorias), evitando así la suspensión o cambio injustificado del medicamento.</a:t>
            </a:r>
            <a:endParaRPr lang="es-PE" sz="900" dirty="0"/>
          </a:p>
        </p:txBody>
      </p:sp>
      <p:pic>
        <p:nvPicPr>
          <p:cNvPr id="40" name="Imagen 39">
            <a:extLst>
              <a:ext uri="{FF2B5EF4-FFF2-40B4-BE49-F238E27FC236}">
                <a16:creationId xmlns:a16="http://schemas.microsoft.com/office/drawing/2014/main" id="{AC0AEACB-0526-4002-B4F1-69650A723546}"/>
              </a:ext>
            </a:extLst>
          </p:cNvPr>
          <p:cNvPicPr>
            <a:picLocks noChangeAspect="1"/>
          </p:cNvPicPr>
          <p:nvPr/>
        </p:nvPicPr>
        <p:blipFill rotWithShape="1">
          <a:blip r:embed="rId7"/>
          <a:srcRect l="1085"/>
          <a:stretch/>
        </p:blipFill>
        <p:spPr>
          <a:xfrm>
            <a:off x="5647508" y="7144864"/>
            <a:ext cx="1572777" cy="1522388"/>
          </a:xfrm>
          <a:prstGeom prst="rect">
            <a:avLst/>
          </a:prstGeom>
        </p:spPr>
      </p:pic>
      <p:sp>
        <p:nvSpPr>
          <p:cNvPr id="32" name="Rectángulo 31">
            <a:extLst>
              <a:ext uri="{FF2B5EF4-FFF2-40B4-BE49-F238E27FC236}">
                <a16:creationId xmlns:a16="http://schemas.microsoft.com/office/drawing/2014/main" id="{AEFFAB9C-F32C-477E-A917-5F6D4E22A871}"/>
              </a:ext>
            </a:extLst>
          </p:cNvPr>
          <p:cNvSpPr/>
          <p:nvPr/>
        </p:nvSpPr>
        <p:spPr>
          <a:xfrm>
            <a:off x="5678490" y="5786450"/>
            <a:ext cx="1554038" cy="1415823"/>
          </a:xfrm>
          <a:prstGeom prst="rect">
            <a:avLst/>
          </a:prstGeom>
          <a:solidFill>
            <a:schemeClr val="accent5"/>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000" b="1" dirty="0">
                <a:solidFill>
                  <a:schemeClr val="bg1"/>
                </a:solidFill>
                <a:latin typeface="Arial Nova Cond" panose="020B0506020202020204" pitchFamily="34" charset="0"/>
              </a:rPr>
              <a:t>Identificar</a:t>
            </a:r>
            <a:r>
              <a:rPr lang="es-MX" sz="1000" dirty="0">
                <a:solidFill>
                  <a:schemeClr val="bg1"/>
                </a:solidFill>
                <a:latin typeface="Arial Nova Cond" panose="020B0506020202020204" pitchFamily="34" charset="0"/>
              </a:rPr>
              <a:t> factores de riesgo asociados al </a:t>
            </a:r>
            <a:r>
              <a:rPr lang="es-MX" sz="1000" b="1" dirty="0">
                <a:solidFill>
                  <a:schemeClr val="bg1"/>
                </a:solidFill>
                <a:latin typeface="Arial Nova Cond" panose="020B0506020202020204" pitchFamily="34" charset="0"/>
              </a:rPr>
              <a:t>paciente</a:t>
            </a:r>
            <a:r>
              <a:rPr lang="es-MX" sz="1000" dirty="0">
                <a:solidFill>
                  <a:schemeClr val="bg1"/>
                </a:solidFill>
                <a:latin typeface="Arial Nova Cond" panose="020B0506020202020204" pitchFamily="34" charset="0"/>
              </a:rPr>
              <a:t> (antecedentes alérgicos, atopia) y al </a:t>
            </a:r>
            <a:r>
              <a:rPr lang="es-MX" sz="1000" b="1" dirty="0">
                <a:solidFill>
                  <a:schemeClr val="bg1"/>
                </a:solidFill>
                <a:latin typeface="Arial Nova Cond" panose="020B0506020202020204" pitchFamily="34" charset="0"/>
              </a:rPr>
              <a:t>medicamento</a:t>
            </a:r>
            <a:r>
              <a:rPr lang="es-MX" sz="1000" dirty="0">
                <a:solidFill>
                  <a:schemeClr val="bg1"/>
                </a:solidFill>
                <a:latin typeface="Arial Nova Cond" panose="020B0506020202020204" pitchFamily="34" charset="0"/>
              </a:rPr>
              <a:t> (intervalos prolongados, cambios de formulación) para reducir la aparición de reacciones de hipersensibilidad.</a:t>
            </a:r>
            <a:endParaRPr lang="es-PE" sz="900" dirty="0">
              <a:latin typeface="Arial Nova Cond" panose="020B0506020202020204" pitchFamily="34" charset="0"/>
            </a:endParaRPr>
          </a:p>
        </p:txBody>
      </p:sp>
      <p:sp>
        <p:nvSpPr>
          <p:cNvPr id="76" name="object 28">
            <a:extLst>
              <a:ext uri="{FF2B5EF4-FFF2-40B4-BE49-F238E27FC236}">
                <a16:creationId xmlns:a16="http://schemas.microsoft.com/office/drawing/2014/main" id="{99DB5535-014C-42E5-BDC7-FB1DB0D5CF19}"/>
              </a:ext>
            </a:extLst>
          </p:cNvPr>
          <p:cNvSpPr txBox="1"/>
          <p:nvPr/>
        </p:nvSpPr>
        <p:spPr>
          <a:xfrm>
            <a:off x="211573" y="9564923"/>
            <a:ext cx="7133354" cy="644472"/>
          </a:xfrm>
          <a:prstGeom prst="rect">
            <a:avLst/>
          </a:prstGeom>
        </p:spPr>
        <p:txBody>
          <a:bodyPr vert="horz" wrap="square" lIns="0" tIns="12700" rIns="0" bIns="0" rtlCol="0">
            <a:spAutoFit/>
          </a:bodyPr>
          <a:lstStyle/>
          <a:p>
            <a:pPr marL="87313" lvl="0" indent="-87313">
              <a:lnSpc>
                <a:spcPct val="115000"/>
              </a:lnSpc>
              <a:spcAft>
                <a:spcPts val="0"/>
              </a:spcAft>
              <a:buFont typeface="+mj-lt"/>
              <a:buAutoNum type="arabicPeriod"/>
            </a:pPr>
            <a:r>
              <a:rPr lang="es-MX" sz="400" dirty="0">
                <a:solidFill>
                  <a:schemeClr val="bg2">
                    <a:lumMod val="75000"/>
                  </a:schemeClr>
                </a:solidFill>
                <a:latin typeface="Raleway" pitchFamily="2" charset="0"/>
                <a:ea typeface="Tahoma" panose="020B0604030504040204" pitchFamily="34" charset="0"/>
                <a:cs typeface="Tahoma" panose="020B0604030504040204" pitchFamily="34" charset="0"/>
              </a:rPr>
              <a:t>L</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eucemia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linfoblastica</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aguda -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UpToDate</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[Internet]. [citado 17 de noviembre de 2025]. Disponible en: https://www.uptodate.com/contents/search?search=leucemia%20linfoblastica%20aguda%20&amp;sp=0&amp;searchType=PLAIN_TEXT&amp;source=USER_INPUT&amp;searchControl=TOP_PULLDOWN&amp;autoComplete=false</a:t>
            </a:r>
          </a:p>
          <a:p>
            <a:pPr marL="87313" lvl="0" indent="-87313">
              <a:lnSpc>
                <a:spcPct val="115000"/>
              </a:lnSpc>
              <a:spcAft>
                <a:spcPts val="0"/>
              </a:spcAft>
              <a:buFont typeface="+mj-lt"/>
              <a:buAutoNum type="arabicPeriod"/>
            </a:pP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Hoelzer</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D,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Bassan</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R,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Dombret</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H, Fielding A, Ribera JM,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Buske</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C. Acute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lymphoblastic</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leukaemia</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in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adult</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patients</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ESMO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Clinical</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Practice</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Guidelines</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for diagnosis,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treatment</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and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follow</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-up†. Ann Oncol. 1 de septiembre de 2016;27:v69-82. </a:t>
            </a:r>
          </a:p>
          <a:p>
            <a:pPr marL="87313" lvl="0" indent="-87313">
              <a:lnSpc>
                <a:spcPct val="115000"/>
              </a:lnSpc>
              <a:spcAft>
                <a:spcPts val="0"/>
              </a:spcAft>
              <a:buFont typeface="+mj-lt"/>
              <a:buAutoNum type="arabicPeriod"/>
            </a:pP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Burke</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MJ,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Zalewska-Szewczyk</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B. Hypersensitivity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reactions</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to</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asparaginase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therapy</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in acute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lymphoblastic</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leukemia</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immunology</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and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clinical</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consequences</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Future Oncol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Lond</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Engl. marzo de 2022;18(10):1285-99. </a:t>
            </a:r>
          </a:p>
          <a:p>
            <a:pPr marL="87313" lvl="0" indent="-87313">
              <a:lnSpc>
                <a:spcPct val="115000"/>
              </a:lnSpc>
              <a:spcAft>
                <a:spcPts val="0"/>
              </a:spcAft>
              <a:buFont typeface="+mj-lt"/>
              <a:buAutoNum type="arabicPeriod"/>
            </a:pPr>
            <a:r>
              <a:rPr lang="es-MX" sz="400" dirty="0">
                <a:solidFill>
                  <a:schemeClr val="bg2">
                    <a:lumMod val="75000"/>
                  </a:schemeClr>
                </a:solidFill>
                <a:latin typeface="Raleway" pitchFamily="2" charset="0"/>
                <a:ea typeface="Tahoma" panose="020B0604030504040204" pitchFamily="34" charset="0"/>
                <a:cs typeface="Tahoma" panose="020B0604030504040204" pitchFamily="34" charset="0"/>
              </a:rPr>
              <a:t>IETSI-EsSalud. Eficacia y seguridad de L-asparaginasa y L-</a:t>
            </a:r>
            <a:r>
              <a:rPr lang="es-MX" sz="400" dirty="0" err="1">
                <a:solidFill>
                  <a:schemeClr val="bg2">
                    <a:lumMod val="75000"/>
                  </a:schemeClr>
                </a:solidFill>
                <a:latin typeface="Raleway" pitchFamily="2" charset="0"/>
                <a:ea typeface="Tahoma" panose="020B0604030504040204" pitchFamily="34" charset="0"/>
                <a:cs typeface="Tahoma" panose="020B0604030504040204" pitchFamily="34" charset="0"/>
              </a:rPr>
              <a:t>asparagiasa</a:t>
            </a:r>
            <a:r>
              <a:rPr lang="es-MX" sz="400" dirty="0">
                <a:solidFill>
                  <a:schemeClr val="bg2">
                    <a:lumMod val="75000"/>
                  </a:schemeClr>
                </a:solidFill>
                <a:latin typeface="Raleway" pitchFamily="2" charset="0"/>
                <a:ea typeface="Tahoma" panose="020B0604030504040204" pitchFamily="34" charset="0"/>
                <a:cs typeface="Tahoma" panose="020B0604030504040204" pitchFamily="34" charset="0"/>
              </a:rPr>
              <a:t> E. coli pegilada en el tratamiento de pacientes con leucemia linfoblástica aguda que presentan hipersensibilidad a L-asparaginasa E. coli nativa. Dictamen Preliminar de Evaluación de Tecnología Sanitaria N!016-SDEPFYOTS-DETS IETSI-2017. Lima, Perú 2017.</a:t>
            </a:r>
            <a:endPar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endParaRPr>
          </a:p>
          <a:p>
            <a:pPr marL="87313" lvl="0" indent="-87313">
              <a:lnSpc>
                <a:spcPct val="115000"/>
              </a:lnSpc>
              <a:spcAft>
                <a:spcPts val="0"/>
              </a:spcAft>
              <a:buFont typeface="+mj-lt"/>
              <a:buAutoNum type="arabicPeriod"/>
            </a:pP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Burke</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MJ.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How</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to</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manage</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asparaginase hypersensitivity in acute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lymphoblastic</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leukemia</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Future Oncol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Lond</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Engl. diciembre de 2014;10(16):2615-27. </a:t>
            </a:r>
          </a:p>
          <a:p>
            <a:pPr marL="87313" lvl="0" indent="-87313">
              <a:lnSpc>
                <a:spcPct val="115000"/>
              </a:lnSpc>
              <a:spcAft>
                <a:spcPts val="0"/>
              </a:spcAft>
              <a:buFont typeface="+mj-lt"/>
              <a:buAutoNum type="arabicPeriod"/>
            </a:pP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Ovalle B. P, Azócar M. M,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Nicklas</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D. C, Villarroel C. M, Morales V. J, Ovalle B. P, et al. Reacciones de hipersensibilidad asociadas al uso de asparaginasa en niños con leucemia linfoblástica aguda. Andes </a:t>
            </a:r>
            <a:r>
              <a:rPr lang="es-MX" sz="4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Pediatr</a:t>
            </a:r>
            <a:r>
              <a:rPr lang="es-MX" sz="4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abril de 2021;92(2):182-92. </a:t>
            </a:r>
          </a:p>
          <a:p>
            <a:pPr marL="87313" lvl="0" indent="-87313">
              <a:lnSpc>
                <a:spcPct val="115000"/>
              </a:lnSpc>
              <a:spcAft>
                <a:spcPts val="0"/>
              </a:spcAft>
              <a:buFont typeface="+mj-lt"/>
              <a:buAutoNum type="arabicPeriod"/>
            </a:pPr>
            <a:endParaRPr lang="es-MX" sz="400" b="0" i="0" dirty="0">
              <a:solidFill>
                <a:schemeClr val="bg1"/>
              </a:solidFill>
              <a:effectLst/>
              <a:latin typeface="Raleway" pitchFamily="2" charset="0"/>
              <a:ea typeface="Tahoma" panose="020B0604030504040204" pitchFamily="34" charset="0"/>
              <a:cs typeface="Tahoma" panose="020B0604030504040204" pitchFamily="34" charset="0"/>
            </a:endParaRPr>
          </a:p>
        </p:txBody>
      </p:sp>
      <p:sp>
        <p:nvSpPr>
          <p:cNvPr id="5" name="Rectángulo 4">
            <a:extLst>
              <a:ext uri="{FF2B5EF4-FFF2-40B4-BE49-F238E27FC236}">
                <a16:creationId xmlns:a16="http://schemas.microsoft.com/office/drawing/2014/main" id="{F00E706A-4E8B-43AA-BBD2-30A3F88C515C}"/>
              </a:ext>
            </a:extLst>
          </p:cNvPr>
          <p:cNvSpPr/>
          <p:nvPr/>
        </p:nvSpPr>
        <p:spPr>
          <a:xfrm>
            <a:off x="200182" y="1257269"/>
            <a:ext cx="5309810" cy="1530886"/>
          </a:xfrm>
          <a:prstGeom prst="rect">
            <a:avLst/>
          </a:prstGeom>
          <a:solidFill>
            <a:srgbClr val="4F81BD"/>
          </a:solidFill>
          <a:ln>
            <a:solidFill>
              <a:srgbClr val="4F81BD"/>
            </a:solid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7" name="Google Shape;2031;p39">
            <a:extLst>
              <a:ext uri="{FF2B5EF4-FFF2-40B4-BE49-F238E27FC236}">
                <a16:creationId xmlns:a16="http://schemas.microsoft.com/office/drawing/2014/main" id="{9C13F042-E865-4959-8244-2CF55F10FD8F}"/>
              </a:ext>
            </a:extLst>
          </p:cNvPr>
          <p:cNvSpPr/>
          <p:nvPr/>
        </p:nvSpPr>
        <p:spPr>
          <a:xfrm>
            <a:off x="231741" y="1311333"/>
            <a:ext cx="2606019" cy="249349"/>
          </a:xfrm>
          <a:prstGeom prst="rect">
            <a:avLst/>
          </a:prstGeom>
          <a:solidFill>
            <a:schemeClr val="accent6"/>
          </a:solidFill>
          <a:ln>
            <a:noFill/>
          </a:ln>
          <a:effectLst/>
          <a:scene3d>
            <a:camera prst="orthographicFront">
              <a:rot lat="0" lon="0" rev="0"/>
            </a:camera>
            <a:lightRig rig="contrasting" dir="t">
              <a:rot lat="0" lon="0" rev="7800000"/>
            </a:lightRig>
          </a:scene3d>
          <a:sp3d>
            <a:bevelT w="139700" h="139700"/>
          </a:sp3d>
        </p:spPr>
        <p:txBody>
          <a:bodyPr spcFirstLastPara="1" wrap="square" lIns="91425" tIns="91425" rIns="91425" bIns="91425" anchor="ctr" anchorCtr="0">
            <a:noAutofit/>
          </a:bodyPr>
          <a:lstStyle/>
          <a:p>
            <a:pPr algn="r">
              <a:lnSpc>
                <a:spcPct val="107000"/>
              </a:lnSpc>
              <a:spcAft>
                <a:spcPts val="800"/>
              </a:spcAft>
            </a:pPr>
            <a:r>
              <a:rPr lang="es-PE" sz="9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endParaRPr lang="es-PE"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1" name="Google Shape;2031;p39">
            <a:extLst>
              <a:ext uri="{FF2B5EF4-FFF2-40B4-BE49-F238E27FC236}">
                <a16:creationId xmlns:a16="http://schemas.microsoft.com/office/drawing/2014/main" id="{6DC4598F-CD63-4EFC-8385-A409B8FBF83B}"/>
              </a:ext>
            </a:extLst>
          </p:cNvPr>
          <p:cNvSpPr/>
          <p:nvPr/>
        </p:nvSpPr>
        <p:spPr>
          <a:xfrm>
            <a:off x="2885744" y="1312879"/>
            <a:ext cx="2618399" cy="246972"/>
          </a:xfrm>
          <a:prstGeom prst="rect">
            <a:avLst/>
          </a:prstGeom>
          <a:solidFill>
            <a:schemeClr val="accent6"/>
          </a:solidFill>
          <a:ln>
            <a:noFill/>
          </a:ln>
          <a:effectLst/>
          <a:scene3d>
            <a:camera prst="orthographicFront">
              <a:rot lat="0" lon="0" rev="0"/>
            </a:camera>
            <a:lightRig rig="contrasting" dir="t">
              <a:rot lat="0" lon="0" rev="7800000"/>
            </a:lightRig>
          </a:scene3d>
          <a:sp3d>
            <a:bevelT w="139700" h="139700"/>
          </a:sp3d>
        </p:spPr>
        <p:txBody>
          <a:bodyPr spcFirstLastPara="1" wrap="square" lIns="91425" tIns="91425" rIns="91425" bIns="91425" anchor="ctr" anchorCtr="0">
            <a:noAutofit/>
          </a:bodyPr>
          <a:lstStyle/>
          <a:p>
            <a:pPr algn="r">
              <a:lnSpc>
                <a:spcPct val="107000"/>
              </a:lnSpc>
              <a:spcAft>
                <a:spcPts val="800"/>
              </a:spcAft>
            </a:pPr>
            <a:r>
              <a:rPr lang="es-PE" sz="9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endParaRPr lang="es-PE"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CuadroTexto 10">
            <a:extLst>
              <a:ext uri="{FF2B5EF4-FFF2-40B4-BE49-F238E27FC236}">
                <a16:creationId xmlns:a16="http://schemas.microsoft.com/office/drawing/2014/main" id="{8FA34557-882B-4991-AA12-D4F70184C417}"/>
              </a:ext>
            </a:extLst>
          </p:cNvPr>
          <p:cNvSpPr txBox="1"/>
          <p:nvPr/>
        </p:nvSpPr>
        <p:spPr>
          <a:xfrm>
            <a:off x="497301" y="1290879"/>
            <a:ext cx="1818365" cy="246221"/>
          </a:xfrm>
          <a:prstGeom prst="rect">
            <a:avLst/>
          </a:prstGeom>
          <a:noFill/>
          <a:ln>
            <a:noFill/>
          </a:ln>
          <a:effectLst/>
          <a:scene3d>
            <a:camera prst="orthographicFront">
              <a:rot lat="0" lon="0" rev="0"/>
            </a:camera>
            <a:lightRig rig="contrasting" dir="t">
              <a:rot lat="0" lon="0" rev="7800000"/>
            </a:lightRig>
          </a:scene3d>
          <a:sp3d>
            <a:bevelT w="139700" h="139700"/>
          </a:sp3d>
        </p:spPr>
        <p:txBody>
          <a:bodyPr wrap="square" rtlCol="0">
            <a:spAutoFit/>
          </a:bodyPr>
          <a:lstStyle/>
          <a:p>
            <a:pPr algn="ctr"/>
            <a:r>
              <a:rPr lang="es-MX" sz="1000" b="1" dirty="0">
                <a:solidFill>
                  <a:schemeClr val="bg1"/>
                </a:solidFill>
                <a:latin typeface="Arial Nova Cond" panose="020B0506020202020204" pitchFamily="34" charset="0"/>
              </a:rPr>
              <a:t>Asparaginasa (ASP)</a:t>
            </a:r>
            <a:endParaRPr lang="es-PE" sz="1000" b="1" dirty="0">
              <a:solidFill>
                <a:schemeClr val="bg1"/>
              </a:solidFill>
              <a:latin typeface="Arial Nova Cond" panose="020B0506020202020204" pitchFamily="34" charset="0"/>
            </a:endParaRPr>
          </a:p>
        </p:txBody>
      </p:sp>
      <p:cxnSp>
        <p:nvCxnSpPr>
          <p:cNvPr id="34" name="Conector recto 33">
            <a:extLst>
              <a:ext uri="{FF2B5EF4-FFF2-40B4-BE49-F238E27FC236}">
                <a16:creationId xmlns:a16="http://schemas.microsoft.com/office/drawing/2014/main" id="{A3DB8A29-AF82-44E8-A00B-428C75D93D1E}"/>
              </a:ext>
            </a:extLst>
          </p:cNvPr>
          <p:cNvCxnSpPr>
            <a:cxnSpLocks/>
          </p:cNvCxnSpPr>
          <p:nvPr/>
        </p:nvCxnSpPr>
        <p:spPr>
          <a:xfrm>
            <a:off x="2822987" y="1406562"/>
            <a:ext cx="3294" cy="1502225"/>
          </a:xfrm>
          <a:prstGeom prst="line">
            <a:avLst/>
          </a:prstGeom>
          <a:ln w="38100">
            <a:noFill/>
            <a:prstDash val="solid"/>
          </a:ln>
          <a:effectLst/>
          <a:scene3d>
            <a:camera prst="orthographicFront">
              <a:rot lat="0" lon="0" rev="0"/>
            </a:camera>
            <a:lightRig rig="contrasting" dir="t">
              <a:rot lat="0" lon="0" rev="7800000"/>
            </a:lightRig>
          </a:scene3d>
          <a:sp3d>
            <a:bevelT w="139700" h="139700"/>
          </a:sp3d>
        </p:spPr>
        <p:style>
          <a:lnRef idx="1">
            <a:schemeClr val="accent1"/>
          </a:lnRef>
          <a:fillRef idx="0">
            <a:schemeClr val="accent1"/>
          </a:fillRef>
          <a:effectRef idx="0">
            <a:schemeClr val="accent1"/>
          </a:effectRef>
          <a:fontRef idx="minor">
            <a:schemeClr val="tx1"/>
          </a:fontRef>
        </p:style>
      </p:cxnSp>
      <p:sp>
        <p:nvSpPr>
          <p:cNvPr id="82" name="CuadroTexto 81">
            <a:extLst>
              <a:ext uri="{FF2B5EF4-FFF2-40B4-BE49-F238E27FC236}">
                <a16:creationId xmlns:a16="http://schemas.microsoft.com/office/drawing/2014/main" id="{E6C2018C-2039-44A9-8FDA-26AA41ABAC82}"/>
              </a:ext>
            </a:extLst>
          </p:cNvPr>
          <p:cNvSpPr txBox="1"/>
          <p:nvPr/>
        </p:nvSpPr>
        <p:spPr>
          <a:xfrm>
            <a:off x="3527856" y="1320240"/>
            <a:ext cx="1586084" cy="246221"/>
          </a:xfrm>
          <a:prstGeom prst="rect">
            <a:avLst/>
          </a:prstGeom>
          <a:noFill/>
        </p:spPr>
        <p:txBody>
          <a:bodyPr wrap="square" rtlCol="0">
            <a:spAutoFit/>
          </a:bodyPr>
          <a:lstStyle/>
          <a:p>
            <a:r>
              <a:rPr lang="es-MX" sz="1000" b="1" dirty="0">
                <a:solidFill>
                  <a:schemeClr val="bg1"/>
                </a:solidFill>
                <a:latin typeface="Arial Nova Cond" panose="020B0506020202020204" pitchFamily="34" charset="0"/>
              </a:rPr>
              <a:t>Mecanismo de acción</a:t>
            </a:r>
            <a:endParaRPr lang="es-PE" sz="1000" b="1" dirty="0">
              <a:solidFill>
                <a:schemeClr val="bg1"/>
              </a:solidFill>
              <a:latin typeface="Arial Nova Cond" panose="020B0506020202020204" pitchFamily="34" charset="0"/>
            </a:endParaRPr>
          </a:p>
        </p:txBody>
      </p:sp>
      <p:sp>
        <p:nvSpPr>
          <p:cNvPr id="48" name="CuadroTexto 47">
            <a:extLst>
              <a:ext uri="{FF2B5EF4-FFF2-40B4-BE49-F238E27FC236}">
                <a16:creationId xmlns:a16="http://schemas.microsoft.com/office/drawing/2014/main" id="{AFBCFDAF-EC23-4983-9E2B-82D10B3DEE0D}"/>
              </a:ext>
            </a:extLst>
          </p:cNvPr>
          <p:cNvSpPr txBox="1"/>
          <p:nvPr/>
        </p:nvSpPr>
        <p:spPr>
          <a:xfrm>
            <a:off x="1158275" y="1565785"/>
            <a:ext cx="1574511" cy="1015663"/>
          </a:xfrm>
          <a:prstGeom prst="rect">
            <a:avLst/>
          </a:prstGeom>
          <a:noFill/>
        </p:spPr>
        <p:txBody>
          <a:bodyPr wrap="square" rtlCol="0">
            <a:spAutoFit/>
          </a:bodyPr>
          <a:lstStyle/>
          <a:p>
            <a:pPr algn="r"/>
            <a:r>
              <a:rPr lang="es-MX" sz="1000" dirty="0">
                <a:solidFill>
                  <a:schemeClr val="bg1"/>
                </a:solidFill>
                <a:latin typeface="Arial Nova Cond" panose="020B0506020202020204" pitchFamily="34" charset="0"/>
              </a:rPr>
              <a:t>Utilizada en el tratamiento de Leucemia Linfoblástica Aguda (LLA), generalmente administrada con un glucocorticoide y vincristina </a:t>
            </a:r>
            <a:r>
              <a:rPr lang="es-MX" sz="600" dirty="0">
                <a:solidFill>
                  <a:schemeClr val="bg1"/>
                </a:solidFill>
                <a:latin typeface="Arial Nova Cond" panose="020B0506020202020204" pitchFamily="34" charset="0"/>
              </a:rPr>
              <a:t>(1) </a:t>
            </a:r>
            <a:endParaRPr lang="es-PE" sz="1000" dirty="0">
              <a:solidFill>
                <a:schemeClr val="bg1"/>
              </a:solidFill>
              <a:latin typeface="Arial Nova Cond" panose="020B0506020202020204" pitchFamily="34" charset="0"/>
            </a:endParaRPr>
          </a:p>
        </p:txBody>
      </p:sp>
      <p:pic>
        <p:nvPicPr>
          <p:cNvPr id="54" name="Picture 2">
            <a:extLst>
              <a:ext uri="{FF2B5EF4-FFF2-40B4-BE49-F238E27FC236}">
                <a16:creationId xmlns:a16="http://schemas.microsoft.com/office/drawing/2014/main" id="{DFC2C7E6-1F06-43E0-8405-7ECF987003B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58186" y="1696174"/>
            <a:ext cx="932974" cy="884396"/>
          </a:xfrm>
          <a:prstGeom prst="rect">
            <a:avLst/>
          </a:prstGeom>
          <a:noFill/>
          <a:extLst>
            <a:ext uri="{909E8E84-426E-40DD-AFC4-6F175D3DCCD1}">
              <a14:hiddenFill xmlns:a14="http://schemas.microsoft.com/office/drawing/2010/main">
                <a:solidFill>
                  <a:srgbClr val="FFFFFF"/>
                </a:solidFill>
              </a14:hiddenFill>
            </a:ext>
          </a:extLst>
        </p:spPr>
      </p:pic>
      <p:sp>
        <p:nvSpPr>
          <p:cNvPr id="56" name="CuadroTexto 55">
            <a:extLst>
              <a:ext uri="{FF2B5EF4-FFF2-40B4-BE49-F238E27FC236}">
                <a16:creationId xmlns:a16="http://schemas.microsoft.com/office/drawing/2014/main" id="{5470A909-F8D9-4425-82AD-133431E9C525}"/>
              </a:ext>
            </a:extLst>
          </p:cNvPr>
          <p:cNvSpPr txBox="1"/>
          <p:nvPr/>
        </p:nvSpPr>
        <p:spPr>
          <a:xfrm>
            <a:off x="3685117" y="1575817"/>
            <a:ext cx="1764028" cy="1015663"/>
          </a:xfrm>
          <a:prstGeom prst="rect">
            <a:avLst/>
          </a:prstGeom>
          <a:noFill/>
        </p:spPr>
        <p:txBody>
          <a:bodyPr wrap="square" rtlCol="0">
            <a:spAutoFit/>
          </a:bodyPr>
          <a:lstStyle/>
          <a:p>
            <a:pPr algn="r"/>
            <a:r>
              <a:rPr lang="es-MX" sz="1000" dirty="0">
                <a:solidFill>
                  <a:schemeClr val="bg1"/>
                </a:solidFill>
                <a:latin typeface="Arial Nova Cond" panose="020B0506020202020204" pitchFamily="34" charset="0"/>
              </a:rPr>
              <a:t>Depleta la asparagina plasmática, con la consecuente apoptosis de las células leucémicas que dependen de este aminoácido para su supervivencia </a:t>
            </a:r>
            <a:r>
              <a:rPr lang="es-MX" sz="600" dirty="0">
                <a:solidFill>
                  <a:schemeClr val="bg1"/>
                </a:solidFill>
                <a:latin typeface="Arial Nova Cond" panose="020B0506020202020204" pitchFamily="34" charset="0"/>
              </a:rPr>
              <a:t>(2)</a:t>
            </a:r>
            <a:endParaRPr lang="es-PE" b="1" dirty="0">
              <a:solidFill>
                <a:schemeClr val="accent6"/>
              </a:solidFill>
            </a:endParaRPr>
          </a:p>
        </p:txBody>
      </p:sp>
      <p:pic>
        <p:nvPicPr>
          <p:cNvPr id="58" name="Picture 4">
            <a:extLst>
              <a:ext uri="{FF2B5EF4-FFF2-40B4-BE49-F238E27FC236}">
                <a16:creationId xmlns:a16="http://schemas.microsoft.com/office/drawing/2014/main" id="{3BCA2AD3-238D-433C-8547-A495E99A6D58}"/>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77450" y="1766916"/>
            <a:ext cx="933419" cy="884818"/>
          </a:xfrm>
          <a:prstGeom prst="rect">
            <a:avLst/>
          </a:prstGeom>
          <a:noFill/>
          <a:extLst>
            <a:ext uri="{909E8E84-426E-40DD-AFC4-6F175D3DCCD1}">
              <a14:hiddenFill xmlns:a14="http://schemas.microsoft.com/office/drawing/2010/main">
                <a:solidFill>
                  <a:srgbClr val="FFFFFF"/>
                </a:solidFill>
              </a14:hiddenFill>
            </a:ext>
          </a:extLst>
        </p:spPr>
      </p:pic>
      <p:sp>
        <p:nvSpPr>
          <p:cNvPr id="50" name="Rectángulo 49">
            <a:extLst>
              <a:ext uri="{FF2B5EF4-FFF2-40B4-BE49-F238E27FC236}">
                <a16:creationId xmlns:a16="http://schemas.microsoft.com/office/drawing/2014/main" id="{0118023C-93E4-424B-81F8-653B2FAC6739}"/>
              </a:ext>
            </a:extLst>
          </p:cNvPr>
          <p:cNvSpPr/>
          <p:nvPr/>
        </p:nvSpPr>
        <p:spPr>
          <a:xfrm>
            <a:off x="172561" y="2639467"/>
            <a:ext cx="5350229" cy="260794"/>
          </a:xfrm>
          <a:prstGeom prst="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51" name="CuadroTexto 50">
            <a:extLst>
              <a:ext uri="{FF2B5EF4-FFF2-40B4-BE49-F238E27FC236}">
                <a16:creationId xmlns:a16="http://schemas.microsoft.com/office/drawing/2014/main" id="{C0AD4755-48A6-45ED-AB22-2E3632C6B11D}"/>
              </a:ext>
            </a:extLst>
          </p:cNvPr>
          <p:cNvSpPr txBox="1"/>
          <p:nvPr/>
        </p:nvSpPr>
        <p:spPr>
          <a:xfrm>
            <a:off x="182618" y="2638333"/>
            <a:ext cx="5111430" cy="246221"/>
          </a:xfrm>
          <a:prstGeom prst="rect">
            <a:avLst/>
          </a:prstGeom>
          <a:noFill/>
        </p:spPr>
        <p:txBody>
          <a:bodyPr wrap="square" rtlCol="0">
            <a:spAutoFit/>
          </a:bodyPr>
          <a:lstStyle/>
          <a:p>
            <a:r>
              <a:rPr lang="es-MX" sz="1000" b="1" dirty="0">
                <a:solidFill>
                  <a:schemeClr val="bg1"/>
                </a:solidFill>
                <a:latin typeface="Arial Nova Cond" panose="020B0506020202020204" pitchFamily="34" charset="0"/>
              </a:rPr>
              <a:t>Frecuencia de Reacciones de Hipersensibilidad (RH) según el tipo de Asparaginasa</a:t>
            </a:r>
            <a:endParaRPr lang="es-PE" sz="1000" b="1" dirty="0">
              <a:solidFill>
                <a:schemeClr val="bg1"/>
              </a:solidFill>
              <a:latin typeface="Arial Nova Cond" panose="020B0506020202020204" pitchFamily="34" charset="0"/>
            </a:endParaRPr>
          </a:p>
        </p:txBody>
      </p:sp>
      <p:pic>
        <p:nvPicPr>
          <p:cNvPr id="1038" name="Picture 14">
            <a:extLst>
              <a:ext uri="{FF2B5EF4-FFF2-40B4-BE49-F238E27FC236}">
                <a16:creationId xmlns:a16="http://schemas.microsoft.com/office/drawing/2014/main" id="{85C88CE0-B12E-4FE7-B586-4978151B8914}"/>
              </a:ext>
            </a:extLst>
          </p:cNvPr>
          <p:cNvPicPr>
            <a:picLocks noChangeAspect="1" noChangeArrowheads="1"/>
          </p:cNvPicPr>
          <p:nvPr/>
        </p:nvPicPr>
        <p:blipFill>
          <a:blip r:embed="rId10">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172561" y="2860082"/>
            <a:ext cx="1143420" cy="754378"/>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3ACB7842-E6BA-4E11-A819-5B0B979621E9}"/>
              </a:ext>
            </a:extLst>
          </p:cNvPr>
          <p:cNvPicPr>
            <a:picLocks noChangeAspect="1" noChangeArrowheads="1"/>
          </p:cNvPicPr>
          <p:nvPr/>
        </p:nvPicPr>
        <p:blipFill>
          <a:blip r:embed="rId11">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1315981" y="2858231"/>
            <a:ext cx="1086128" cy="729548"/>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043E4AC3-5566-4F7D-915A-2FB2B8BF2095}"/>
              </a:ext>
            </a:extLst>
          </p:cNvPr>
          <p:cNvPicPr>
            <a:picLocks noChangeAspect="1" noChangeArrowheads="1"/>
          </p:cNvPicPr>
          <p:nvPr/>
        </p:nvPicPr>
        <p:blipFill>
          <a:blip r:embed="rId1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2373909" y="2874752"/>
            <a:ext cx="1078721" cy="705510"/>
          </a:xfrm>
          <a:prstGeom prst="rect">
            <a:avLst/>
          </a:prstGeom>
          <a:noFill/>
          <a:extLst>
            <a:ext uri="{909E8E84-426E-40DD-AFC4-6F175D3DCCD1}">
              <a14:hiddenFill xmlns:a14="http://schemas.microsoft.com/office/drawing/2010/main">
                <a:solidFill>
                  <a:srgbClr val="FFFFFF"/>
                </a:solidFill>
              </a14:hiddenFill>
            </a:ext>
          </a:extLst>
        </p:spPr>
      </p:pic>
      <p:sp>
        <p:nvSpPr>
          <p:cNvPr id="18" name="CuadroTexto 17">
            <a:extLst>
              <a:ext uri="{FF2B5EF4-FFF2-40B4-BE49-F238E27FC236}">
                <a16:creationId xmlns:a16="http://schemas.microsoft.com/office/drawing/2014/main" id="{FAB672FF-C98A-43B3-85BE-BABCCF7E3A56}"/>
              </a:ext>
            </a:extLst>
          </p:cNvPr>
          <p:cNvSpPr txBox="1"/>
          <p:nvPr/>
        </p:nvSpPr>
        <p:spPr>
          <a:xfrm>
            <a:off x="295033" y="3697303"/>
            <a:ext cx="962836" cy="289441"/>
          </a:xfrm>
          <a:prstGeom prst="roundRect">
            <a:avLst/>
          </a:prstGeom>
          <a:solidFill>
            <a:srgbClr val="4F81BD"/>
          </a:solidFill>
          <a:ln>
            <a:noFill/>
          </a:ln>
          <a:effectLst/>
          <a:scene3d>
            <a:camera prst="orthographicFront">
              <a:rot lat="0" lon="0" rev="0"/>
            </a:camera>
            <a:lightRig rig="contrasting" dir="t">
              <a:rot lat="0" lon="0" rev="7800000"/>
            </a:lightRig>
          </a:scene3d>
          <a:sp3d>
            <a:bevelT w="139700" h="139700"/>
          </a:sp3d>
        </p:spPr>
        <p:txBody>
          <a:bodyPr wrap="square" rtlCol="0">
            <a:spAutoFit/>
          </a:bodyPr>
          <a:lstStyle/>
          <a:p>
            <a:pPr algn="ctr"/>
            <a:r>
              <a:rPr lang="es-MX" sz="1100" b="1" dirty="0">
                <a:solidFill>
                  <a:schemeClr val="bg1"/>
                </a:solidFill>
                <a:latin typeface="Arial Nova Cond" panose="020B0506020202020204" pitchFamily="34" charset="0"/>
              </a:rPr>
              <a:t>10 – 30%</a:t>
            </a:r>
            <a:endParaRPr lang="es-PE" sz="1100" b="1" dirty="0">
              <a:solidFill>
                <a:schemeClr val="bg1"/>
              </a:solidFill>
              <a:latin typeface="Arial Nova Cond" panose="020B0506020202020204" pitchFamily="34" charset="0"/>
            </a:endParaRPr>
          </a:p>
        </p:txBody>
      </p:sp>
      <p:sp>
        <p:nvSpPr>
          <p:cNvPr id="61" name="CuadroTexto 60">
            <a:extLst>
              <a:ext uri="{FF2B5EF4-FFF2-40B4-BE49-F238E27FC236}">
                <a16:creationId xmlns:a16="http://schemas.microsoft.com/office/drawing/2014/main" id="{BBB8F5D7-AD1F-4778-A7CB-33F16855222E}"/>
              </a:ext>
            </a:extLst>
          </p:cNvPr>
          <p:cNvSpPr txBox="1"/>
          <p:nvPr/>
        </p:nvSpPr>
        <p:spPr>
          <a:xfrm>
            <a:off x="1377175" y="3693478"/>
            <a:ext cx="962836" cy="289441"/>
          </a:xfrm>
          <a:prstGeom prst="roundRect">
            <a:avLst/>
          </a:prstGeom>
          <a:solidFill>
            <a:srgbClr val="4F81BD"/>
          </a:solidFill>
          <a:ln>
            <a:noFill/>
          </a:ln>
          <a:effectLst/>
          <a:scene3d>
            <a:camera prst="orthographicFront">
              <a:rot lat="0" lon="0" rev="0"/>
            </a:camera>
            <a:lightRig rig="contrasting" dir="t">
              <a:rot lat="0" lon="0" rev="7800000"/>
            </a:lightRig>
          </a:scene3d>
          <a:sp3d>
            <a:bevelT w="139700" h="139700"/>
          </a:sp3d>
        </p:spPr>
        <p:txBody>
          <a:bodyPr wrap="square" rtlCol="0">
            <a:spAutoFit/>
          </a:bodyPr>
          <a:lstStyle/>
          <a:p>
            <a:pPr algn="ctr"/>
            <a:r>
              <a:rPr lang="es-MX" sz="1100" b="1" dirty="0">
                <a:solidFill>
                  <a:schemeClr val="bg1"/>
                </a:solidFill>
                <a:latin typeface="Arial Nova Cond" panose="020B0506020202020204" pitchFamily="34" charset="0"/>
              </a:rPr>
              <a:t>3 – 24%</a:t>
            </a:r>
            <a:endParaRPr lang="es-PE" sz="1100" b="1" dirty="0">
              <a:solidFill>
                <a:schemeClr val="bg1"/>
              </a:solidFill>
              <a:latin typeface="Arial Nova Cond" panose="020B0506020202020204" pitchFamily="34" charset="0"/>
            </a:endParaRPr>
          </a:p>
        </p:txBody>
      </p:sp>
      <p:sp>
        <p:nvSpPr>
          <p:cNvPr id="62" name="CuadroTexto 61">
            <a:extLst>
              <a:ext uri="{FF2B5EF4-FFF2-40B4-BE49-F238E27FC236}">
                <a16:creationId xmlns:a16="http://schemas.microsoft.com/office/drawing/2014/main" id="{871FC311-3128-4415-A0B5-7B59A4CF1841}"/>
              </a:ext>
            </a:extLst>
          </p:cNvPr>
          <p:cNvSpPr txBox="1"/>
          <p:nvPr/>
        </p:nvSpPr>
        <p:spPr>
          <a:xfrm>
            <a:off x="2458535" y="3693478"/>
            <a:ext cx="934638" cy="289441"/>
          </a:xfrm>
          <a:prstGeom prst="roundRect">
            <a:avLst/>
          </a:prstGeom>
          <a:solidFill>
            <a:srgbClr val="4F81BD"/>
          </a:solidFill>
          <a:ln>
            <a:noFill/>
          </a:ln>
          <a:effectLst/>
          <a:scene3d>
            <a:camera prst="orthographicFront">
              <a:rot lat="0" lon="0" rev="0"/>
            </a:camera>
            <a:lightRig rig="contrasting" dir="t">
              <a:rot lat="0" lon="0" rev="7800000"/>
            </a:lightRig>
          </a:scene3d>
          <a:sp3d>
            <a:bevelT w="139700" h="139700"/>
          </a:sp3d>
        </p:spPr>
        <p:txBody>
          <a:bodyPr wrap="square" rtlCol="0">
            <a:spAutoFit/>
          </a:bodyPr>
          <a:lstStyle/>
          <a:p>
            <a:pPr algn="ctr"/>
            <a:r>
              <a:rPr lang="es-MX" sz="1100" b="1" dirty="0">
                <a:solidFill>
                  <a:schemeClr val="bg1"/>
                </a:solidFill>
                <a:latin typeface="Arial Nova Cond" panose="020B0506020202020204" pitchFamily="34" charset="0"/>
              </a:rPr>
              <a:t>3 – 7%</a:t>
            </a:r>
            <a:endParaRPr lang="es-PE" sz="1100" b="1" dirty="0">
              <a:solidFill>
                <a:schemeClr val="bg1"/>
              </a:solidFill>
              <a:latin typeface="Arial Nova Cond" panose="020B0506020202020204" pitchFamily="34" charset="0"/>
            </a:endParaRPr>
          </a:p>
        </p:txBody>
      </p:sp>
      <p:sp>
        <p:nvSpPr>
          <p:cNvPr id="20" name="Rectángulo 19">
            <a:extLst>
              <a:ext uri="{FF2B5EF4-FFF2-40B4-BE49-F238E27FC236}">
                <a16:creationId xmlns:a16="http://schemas.microsoft.com/office/drawing/2014/main" id="{6629C402-225F-41DF-8731-AD5D2CE38C35}"/>
              </a:ext>
            </a:extLst>
          </p:cNvPr>
          <p:cNvSpPr/>
          <p:nvPr/>
        </p:nvSpPr>
        <p:spPr>
          <a:xfrm>
            <a:off x="3453643" y="2926942"/>
            <a:ext cx="2046291" cy="1062477"/>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1" name="CuadroTexto 20">
            <a:extLst>
              <a:ext uri="{FF2B5EF4-FFF2-40B4-BE49-F238E27FC236}">
                <a16:creationId xmlns:a16="http://schemas.microsoft.com/office/drawing/2014/main" id="{05C6ED5D-8AC6-4B20-B0DE-7523153BAE39}"/>
              </a:ext>
            </a:extLst>
          </p:cNvPr>
          <p:cNvSpPr txBox="1"/>
          <p:nvPr/>
        </p:nvSpPr>
        <p:spPr>
          <a:xfrm>
            <a:off x="3574045" y="3070036"/>
            <a:ext cx="1885832"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1000" b="1" i="0" u="none" strike="noStrike" kern="1200" cap="none" spc="0" normalizeH="0" baseline="0" noProof="0" dirty="0">
                <a:ln>
                  <a:noFill/>
                </a:ln>
                <a:solidFill>
                  <a:srgbClr val="4F81BD"/>
                </a:solidFill>
                <a:effectLst/>
                <a:uLnTx/>
                <a:uFillTx/>
                <a:latin typeface="Arial Nova Cond" panose="020B0506020202020204" pitchFamily="34" charset="0"/>
              </a:rPr>
              <a:t>La frecuencia de RH varía según el tipo de asparaginasa </a:t>
            </a:r>
            <a:r>
              <a:rPr kumimoji="0" lang="es-MX" sz="1000" b="0" i="0" u="none" strike="noStrike" kern="1200" cap="none" spc="0" normalizeH="0" baseline="0" noProof="0" dirty="0">
                <a:ln>
                  <a:noFill/>
                </a:ln>
                <a:solidFill>
                  <a:srgbClr val="4F81BD"/>
                </a:solidFill>
                <a:effectLst/>
                <a:uLnTx/>
                <a:uFillTx/>
                <a:latin typeface="Arial Nova Cond" panose="020B0506020202020204" pitchFamily="34" charset="0"/>
              </a:rPr>
              <a:t>y representa una </a:t>
            </a:r>
            <a:r>
              <a:rPr kumimoji="0" lang="es-MX" sz="1000" b="1" i="0" u="none" strike="noStrike" kern="1200" cap="none" spc="0" normalizeH="0" baseline="0" noProof="0" dirty="0">
                <a:ln>
                  <a:noFill/>
                </a:ln>
                <a:solidFill>
                  <a:srgbClr val="4F81BD"/>
                </a:solidFill>
                <a:effectLst/>
                <a:uLnTx/>
                <a:uFillTx/>
                <a:latin typeface="Arial Nova Cond" panose="020B0506020202020204" pitchFamily="34" charset="0"/>
              </a:rPr>
              <a:t>causa importante de suspensión del tratamiento </a:t>
            </a:r>
            <a:r>
              <a:rPr kumimoji="0" lang="es-MX" sz="600" b="0" i="0" u="none" strike="noStrike" kern="1200" cap="none" spc="0" normalizeH="0" baseline="0" noProof="0" dirty="0">
                <a:ln>
                  <a:noFill/>
                </a:ln>
                <a:solidFill>
                  <a:srgbClr val="4F81BD"/>
                </a:solidFill>
                <a:effectLst/>
                <a:uLnTx/>
                <a:uFillTx/>
                <a:latin typeface="Arial Nova Cond" panose="020B0506020202020204" pitchFamily="34" charset="0"/>
              </a:rPr>
              <a:t>(3) </a:t>
            </a:r>
            <a:endParaRPr kumimoji="0" lang="es-PE" sz="1000" b="0" i="0" u="none" strike="noStrike" kern="1200" cap="none" spc="0" normalizeH="0" baseline="0" noProof="0" dirty="0">
              <a:ln>
                <a:noFill/>
              </a:ln>
              <a:solidFill>
                <a:srgbClr val="4F81BD"/>
              </a:solidFill>
              <a:effectLst/>
              <a:uLnTx/>
              <a:uFillTx/>
              <a:latin typeface="Arial Nova Cond" panose="020B0506020202020204" pitchFamily="34" charset="0"/>
            </a:endParaRPr>
          </a:p>
        </p:txBody>
      </p:sp>
      <p:sp>
        <p:nvSpPr>
          <p:cNvPr id="65" name="Rectángulo 64">
            <a:extLst>
              <a:ext uri="{FF2B5EF4-FFF2-40B4-BE49-F238E27FC236}">
                <a16:creationId xmlns:a16="http://schemas.microsoft.com/office/drawing/2014/main" id="{436DE7F8-AA25-4BEB-AEF8-C9FFA059C2D6}"/>
              </a:ext>
            </a:extLst>
          </p:cNvPr>
          <p:cNvSpPr/>
          <p:nvPr/>
        </p:nvSpPr>
        <p:spPr>
          <a:xfrm>
            <a:off x="253039" y="4506662"/>
            <a:ext cx="5255636" cy="189831"/>
          </a:xfrm>
          <a:prstGeom prst="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66" name="CuadroTexto 65">
            <a:extLst>
              <a:ext uri="{FF2B5EF4-FFF2-40B4-BE49-F238E27FC236}">
                <a16:creationId xmlns:a16="http://schemas.microsoft.com/office/drawing/2014/main" id="{812F9C0C-BF8D-4FBB-9401-965B9A042051}"/>
              </a:ext>
            </a:extLst>
          </p:cNvPr>
          <p:cNvSpPr txBox="1"/>
          <p:nvPr/>
        </p:nvSpPr>
        <p:spPr>
          <a:xfrm>
            <a:off x="241245" y="4476700"/>
            <a:ext cx="3169918" cy="246221"/>
          </a:xfrm>
          <a:prstGeom prst="rect">
            <a:avLst/>
          </a:prstGeom>
          <a:noFill/>
        </p:spPr>
        <p:txBody>
          <a:bodyPr wrap="square" rtlCol="0">
            <a:spAutoFit/>
          </a:bodyPr>
          <a:lstStyle/>
          <a:p>
            <a:r>
              <a:rPr lang="es-MX" sz="1000" b="1" dirty="0">
                <a:solidFill>
                  <a:schemeClr val="bg1"/>
                </a:solidFill>
                <a:latin typeface="Arial Nova Cond" panose="020B0506020202020204" pitchFamily="34" charset="0"/>
              </a:rPr>
              <a:t>Mecanismo de Hipersensibilidad </a:t>
            </a:r>
            <a:endParaRPr lang="es-PE" sz="1000" b="1" dirty="0">
              <a:solidFill>
                <a:schemeClr val="bg1"/>
              </a:solidFill>
              <a:latin typeface="Arial Nova Cond" panose="020B0506020202020204" pitchFamily="34" charset="0"/>
            </a:endParaRPr>
          </a:p>
        </p:txBody>
      </p:sp>
      <p:sp>
        <p:nvSpPr>
          <p:cNvPr id="22" name="Rectángulo 21">
            <a:extLst>
              <a:ext uri="{FF2B5EF4-FFF2-40B4-BE49-F238E27FC236}">
                <a16:creationId xmlns:a16="http://schemas.microsoft.com/office/drawing/2014/main" id="{C23B9434-7D12-4911-B608-931D49A9E5DF}"/>
              </a:ext>
            </a:extLst>
          </p:cNvPr>
          <p:cNvSpPr/>
          <p:nvPr/>
        </p:nvSpPr>
        <p:spPr>
          <a:xfrm>
            <a:off x="945806" y="4755849"/>
            <a:ext cx="1027241" cy="504827"/>
          </a:xfrm>
          <a:prstGeom prst="rect">
            <a:avLst/>
          </a:prstGeom>
          <a:solidFill>
            <a:schemeClr val="bg2"/>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800" dirty="0">
                <a:solidFill>
                  <a:srgbClr val="005F9A"/>
                </a:solidFill>
                <a:latin typeface="Arial Nova Cond" panose="020B0506020202020204" pitchFamily="34" charset="0"/>
              </a:rPr>
              <a:t>Producto </a:t>
            </a:r>
          </a:p>
          <a:p>
            <a:pPr algn="ctr"/>
            <a:r>
              <a:rPr lang="es-MX" sz="800" b="1" dirty="0">
                <a:solidFill>
                  <a:srgbClr val="005F9A"/>
                </a:solidFill>
                <a:latin typeface="Arial Nova Cond" panose="020B0506020202020204" pitchFamily="34" charset="0"/>
              </a:rPr>
              <a:t>biológico</a:t>
            </a:r>
            <a:r>
              <a:rPr lang="es-MX" sz="800" dirty="0">
                <a:solidFill>
                  <a:srgbClr val="005F9A"/>
                </a:solidFill>
                <a:latin typeface="Arial Nova Cond" panose="020B0506020202020204" pitchFamily="34" charset="0"/>
              </a:rPr>
              <a:t> </a:t>
            </a:r>
            <a:endParaRPr lang="es-PE" sz="800" dirty="0">
              <a:solidFill>
                <a:srgbClr val="005F9A"/>
              </a:solidFill>
              <a:latin typeface="Arial Nova Cond" panose="020B0506020202020204" pitchFamily="34" charset="0"/>
            </a:endParaRPr>
          </a:p>
        </p:txBody>
      </p:sp>
      <p:pic>
        <p:nvPicPr>
          <p:cNvPr id="8" name="Picture 8">
            <a:extLst>
              <a:ext uri="{FF2B5EF4-FFF2-40B4-BE49-F238E27FC236}">
                <a16:creationId xmlns:a16="http://schemas.microsoft.com/office/drawing/2014/main" id="{4C2E1E53-C8A8-48AB-AC87-00EA4D31B4D8}"/>
              </a:ext>
            </a:extLst>
          </p:cNvPr>
          <p:cNvPicPr>
            <a:picLocks noChangeAspect="1" noChangeArrowheads="1"/>
          </p:cNvPicPr>
          <p:nvPr/>
        </p:nvPicPr>
        <p:blipFill>
          <a:blip r:embed="rId13" cstate="print">
            <a:duotone>
              <a:prstClr val="black"/>
              <a:schemeClr val="accent5">
                <a:tint val="45000"/>
                <a:satMod val="400000"/>
              </a:schemeClr>
            </a:duotone>
            <a:extLst>
              <a:ext uri="{28A0092B-C50C-407E-A947-70E740481C1C}">
                <a14:useLocalDpi xmlns:a14="http://schemas.microsoft.com/office/drawing/2010/main" val="0"/>
              </a:ext>
            </a:extLst>
          </a:blip>
          <a:srcRect/>
          <a:stretch>
            <a:fillRect/>
          </a:stretch>
        </p:blipFill>
        <p:spPr bwMode="auto">
          <a:xfrm>
            <a:off x="228891" y="4776184"/>
            <a:ext cx="737821" cy="646666"/>
          </a:xfrm>
          <a:prstGeom prst="rect">
            <a:avLst/>
          </a:prstGeom>
          <a:noFill/>
          <a:extLst>
            <a:ext uri="{909E8E84-426E-40DD-AFC4-6F175D3DCCD1}">
              <a14:hiddenFill xmlns:a14="http://schemas.microsoft.com/office/drawing/2010/main">
                <a:solidFill>
                  <a:srgbClr val="FFFFFF"/>
                </a:solidFill>
              </a14:hiddenFill>
            </a:ext>
          </a:extLst>
        </p:spPr>
      </p:pic>
      <p:sp>
        <p:nvSpPr>
          <p:cNvPr id="72" name="Rectángulo 71">
            <a:extLst>
              <a:ext uri="{FF2B5EF4-FFF2-40B4-BE49-F238E27FC236}">
                <a16:creationId xmlns:a16="http://schemas.microsoft.com/office/drawing/2014/main" id="{495097BF-8BE0-4B30-9549-262E87C6F4B0}"/>
              </a:ext>
            </a:extLst>
          </p:cNvPr>
          <p:cNvSpPr/>
          <p:nvPr/>
        </p:nvSpPr>
        <p:spPr>
          <a:xfrm>
            <a:off x="364336" y="5439700"/>
            <a:ext cx="1044000" cy="28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800" b="1" dirty="0">
                <a:solidFill>
                  <a:srgbClr val="005F9A"/>
                </a:solidFill>
                <a:latin typeface="Arial Nova Cond" panose="020B0506020202020204" pitchFamily="34" charset="0"/>
              </a:rPr>
              <a:t>Tipos de RH</a:t>
            </a:r>
            <a:endParaRPr lang="es-PE" sz="800" b="1" dirty="0">
              <a:solidFill>
                <a:srgbClr val="005F9A"/>
              </a:solidFill>
              <a:latin typeface="Arial Nova Cond" panose="020B0506020202020204" pitchFamily="34" charset="0"/>
            </a:endParaRPr>
          </a:p>
        </p:txBody>
      </p:sp>
      <p:sp>
        <p:nvSpPr>
          <p:cNvPr id="23" name="Rectángulo 22">
            <a:extLst>
              <a:ext uri="{FF2B5EF4-FFF2-40B4-BE49-F238E27FC236}">
                <a16:creationId xmlns:a16="http://schemas.microsoft.com/office/drawing/2014/main" id="{38367042-1A8B-4BDD-9A2F-3D7B52D29B88}"/>
              </a:ext>
            </a:extLst>
          </p:cNvPr>
          <p:cNvSpPr/>
          <p:nvPr/>
        </p:nvSpPr>
        <p:spPr>
          <a:xfrm>
            <a:off x="1358076" y="5319509"/>
            <a:ext cx="1584047" cy="252000"/>
          </a:xfrm>
          <a:prstGeom prst="rect">
            <a:avLst/>
          </a:prstGeom>
          <a:solidFill>
            <a:srgbClr val="4F81BD"/>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800" b="1" dirty="0">
                <a:latin typeface="Arial Nova Cond" panose="020B0506020202020204" pitchFamily="34" charset="0"/>
              </a:rPr>
              <a:t>Clínica </a:t>
            </a:r>
            <a:endParaRPr lang="es-PE" sz="800" b="1" dirty="0">
              <a:latin typeface="Arial Nova Cond" panose="020B0506020202020204" pitchFamily="34" charset="0"/>
            </a:endParaRPr>
          </a:p>
        </p:txBody>
      </p:sp>
      <p:sp>
        <p:nvSpPr>
          <p:cNvPr id="74" name="Rectángulo 73">
            <a:extLst>
              <a:ext uri="{FF2B5EF4-FFF2-40B4-BE49-F238E27FC236}">
                <a16:creationId xmlns:a16="http://schemas.microsoft.com/office/drawing/2014/main" id="{0D1632C2-E7E1-4F6B-9E2E-2B0546BCE685}"/>
              </a:ext>
            </a:extLst>
          </p:cNvPr>
          <p:cNvSpPr/>
          <p:nvPr/>
        </p:nvSpPr>
        <p:spPr>
          <a:xfrm>
            <a:off x="1358076" y="5598501"/>
            <a:ext cx="1584047" cy="244800"/>
          </a:xfrm>
          <a:prstGeom prst="rect">
            <a:avLst/>
          </a:prstGeom>
          <a:solidFill>
            <a:srgbClr val="4F81BD"/>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800" b="1" dirty="0">
                <a:latin typeface="Arial Nova Cond" panose="020B0506020202020204" pitchFamily="34" charset="0"/>
              </a:rPr>
              <a:t>Sub clínica </a:t>
            </a:r>
            <a:endParaRPr lang="es-PE" sz="800" b="1" dirty="0">
              <a:latin typeface="Arial Nova Cond" panose="020B0506020202020204" pitchFamily="34" charset="0"/>
            </a:endParaRPr>
          </a:p>
        </p:txBody>
      </p:sp>
      <p:sp>
        <p:nvSpPr>
          <p:cNvPr id="80" name="Rectángulo 79">
            <a:extLst>
              <a:ext uri="{FF2B5EF4-FFF2-40B4-BE49-F238E27FC236}">
                <a16:creationId xmlns:a16="http://schemas.microsoft.com/office/drawing/2014/main" id="{B77A66AE-8019-40AE-8D4E-CEB018A882CF}"/>
              </a:ext>
            </a:extLst>
          </p:cNvPr>
          <p:cNvSpPr/>
          <p:nvPr/>
        </p:nvSpPr>
        <p:spPr>
          <a:xfrm>
            <a:off x="262516" y="6215593"/>
            <a:ext cx="5321527" cy="214947"/>
          </a:xfrm>
          <a:prstGeom prst="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1000" b="1" dirty="0">
                <a:latin typeface="Arial Nova Cond" panose="020B0506020202020204" pitchFamily="34" charset="0"/>
              </a:rPr>
              <a:t>Factores de Riesgo </a:t>
            </a:r>
            <a:r>
              <a:rPr lang="es-MX" sz="600" b="1" dirty="0">
                <a:latin typeface="Arial Nova Cond" panose="020B0506020202020204" pitchFamily="34" charset="0"/>
              </a:rPr>
              <a:t>(5)</a:t>
            </a:r>
            <a:endParaRPr lang="es-PE" sz="1000" b="1" dirty="0">
              <a:latin typeface="Arial Nova Cond" panose="020B0506020202020204" pitchFamily="34" charset="0"/>
            </a:endParaRPr>
          </a:p>
        </p:txBody>
      </p:sp>
      <p:sp>
        <p:nvSpPr>
          <p:cNvPr id="3" name="CuadroTexto 2">
            <a:extLst>
              <a:ext uri="{FF2B5EF4-FFF2-40B4-BE49-F238E27FC236}">
                <a16:creationId xmlns:a16="http://schemas.microsoft.com/office/drawing/2014/main" id="{F2F7FB0B-1AA8-478C-A191-1EF8E3376E4C}"/>
              </a:ext>
            </a:extLst>
          </p:cNvPr>
          <p:cNvSpPr txBox="1"/>
          <p:nvPr/>
        </p:nvSpPr>
        <p:spPr>
          <a:xfrm>
            <a:off x="252424" y="3489749"/>
            <a:ext cx="993521" cy="246221"/>
          </a:xfrm>
          <a:prstGeom prst="rect">
            <a:avLst/>
          </a:prstGeom>
          <a:noFill/>
        </p:spPr>
        <p:txBody>
          <a:bodyPr wrap="square" rtlCol="0">
            <a:spAutoFit/>
          </a:bodyPr>
          <a:lstStyle/>
          <a:p>
            <a:pPr algn="ctr"/>
            <a:r>
              <a:rPr lang="es-MX" sz="1000" dirty="0">
                <a:solidFill>
                  <a:srgbClr val="00B0F0"/>
                </a:solidFill>
                <a:latin typeface="Arial Nova Cond" panose="020B0506020202020204" pitchFamily="34" charset="0"/>
              </a:rPr>
              <a:t>E. Coli nativa</a:t>
            </a:r>
            <a:endParaRPr lang="es-PE" sz="1000" dirty="0">
              <a:solidFill>
                <a:srgbClr val="00B0F0"/>
              </a:solidFill>
              <a:latin typeface="Arial Nova Cond" panose="020B0506020202020204" pitchFamily="34" charset="0"/>
            </a:endParaRPr>
          </a:p>
        </p:txBody>
      </p:sp>
      <p:sp>
        <p:nvSpPr>
          <p:cNvPr id="64" name="CuadroTexto 63">
            <a:extLst>
              <a:ext uri="{FF2B5EF4-FFF2-40B4-BE49-F238E27FC236}">
                <a16:creationId xmlns:a16="http://schemas.microsoft.com/office/drawing/2014/main" id="{96B8E52E-A302-4C0F-AB08-C9F799E609D5}"/>
              </a:ext>
            </a:extLst>
          </p:cNvPr>
          <p:cNvSpPr txBox="1"/>
          <p:nvPr/>
        </p:nvSpPr>
        <p:spPr>
          <a:xfrm>
            <a:off x="1322145" y="3498201"/>
            <a:ext cx="993521" cy="246221"/>
          </a:xfrm>
          <a:prstGeom prst="rect">
            <a:avLst/>
          </a:prstGeom>
          <a:noFill/>
        </p:spPr>
        <p:txBody>
          <a:bodyPr wrap="square" rtlCol="0">
            <a:spAutoFit/>
          </a:bodyPr>
          <a:lstStyle/>
          <a:p>
            <a:pPr algn="ctr"/>
            <a:r>
              <a:rPr lang="es-MX" sz="1000" dirty="0">
                <a:solidFill>
                  <a:srgbClr val="00B0F0"/>
                </a:solidFill>
                <a:latin typeface="Arial Nova Cond" panose="020B0506020202020204" pitchFamily="34" charset="0"/>
              </a:rPr>
              <a:t>Pegilada</a:t>
            </a:r>
            <a:endParaRPr lang="es-PE" sz="1000" dirty="0">
              <a:solidFill>
                <a:srgbClr val="00B0F0"/>
              </a:solidFill>
              <a:latin typeface="Arial Nova Cond" panose="020B0506020202020204" pitchFamily="34" charset="0"/>
            </a:endParaRPr>
          </a:p>
        </p:txBody>
      </p:sp>
      <p:sp>
        <p:nvSpPr>
          <p:cNvPr id="67" name="CuadroTexto 66">
            <a:extLst>
              <a:ext uri="{FF2B5EF4-FFF2-40B4-BE49-F238E27FC236}">
                <a16:creationId xmlns:a16="http://schemas.microsoft.com/office/drawing/2014/main" id="{EEC9B2A4-B81C-4B31-8FC1-547CF936370A}"/>
              </a:ext>
            </a:extLst>
          </p:cNvPr>
          <p:cNvSpPr txBox="1"/>
          <p:nvPr/>
        </p:nvSpPr>
        <p:spPr>
          <a:xfrm>
            <a:off x="2428824" y="3495649"/>
            <a:ext cx="993521" cy="246221"/>
          </a:xfrm>
          <a:prstGeom prst="rect">
            <a:avLst/>
          </a:prstGeom>
          <a:noFill/>
        </p:spPr>
        <p:txBody>
          <a:bodyPr wrap="square" rtlCol="0">
            <a:spAutoFit/>
          </a:bodyPr>
          <a:lstStyle/>
          <a:p>
            <a:pPr algn="ctr"/>
            <a:r>
              <a:rPr lang="es-MX" sz="1000" dirty="0">
                <a:solidFill>
                  <a:srgbClr val="00B0F0"/>
                </a:solidFill>
                <a:latin typeface="Arial Nova Cond" panose="020B0506020202020204" pitchFamily="34" charset="0"/>
              </a:rPr>
              <a:t>Erwinia</a:t>
            </a:r>
            <a:endParaRPr lang="es-PE" sz="1000" dirty="0">
              <a:solidFill>
                <a:srgbClr val="00B0F0"/>
              </a:solidFill>
              <a:latin typeface="Arial Nova Cond" panose="020B0506020202020204" pitchFamily="34" charset="0"/>
            </a:endParaRPr>
          </a:p>
        </p:txBody>
      </p:sp>
      <p:sp>
        <p:nvSpPr>
          <p:cNvPr id="71" name="Rectángulo 70">
            <a:extLst>
              <a:ext uri="{FF2B5EF4-FFF2-40B4-BE49-F238E27FC236}">
                <a16:creationId xmlns:a16="http://schemas.microsoft.com/office/drawing/2014/main" id="{465829CA-E939-4F70-BA46-8185B0AF7AC6}"/>
              </a:ext>
            </a:extLst>
          </p:cNvPr>
          <p:cNvSpPr/>
          <p:nvPr/>
        </p:nvSpPr>
        <p:spPr>
          <a:xfrm>
            <a:off x="2137250" y="4765624"/>
            <a:ext cx="1027241" cy="504827"/>
          </a:xfrm>
          <a:prstGeom prst="rect">
            <a:avLst/>
          </a:prstGeom>
          <a:solidFill>
            <a:schemeClr val="bg2"/>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800" dirty="0">
                <a:solidFill>
                  <a:srgbClr val="005F9A"/>
                </a:solidFill>
                <a:latin typeface="Arial Nova Cond" panose="020B0506020202020204" pitchFamily="34" charset="0"/>
              </a:rPr>
              <a:t>Altamente </a:t>
            </a:r>
            <a:r>
              <a:rPr lang="es-MX" sz="800" b="1" dirty="0">
                <a:solidFill>
                  <a:srgbClr val="005F9A"/>
                </a:solidFill>
                <a:latin typeface="Arial Nova Cond" panose="020B0506020202020204" pitchFamily="34" charset="0"/>
              </a:rPr>
              <a:t>Inmunogénica</a:t>
            </a:r>
            <a:endParaRPr lang="es-PE" sz="800" b="1" dirty="0">
              <a:solidFill>
                <a:srgbClr val="005F9A"/>
              </a:solidFill>
              <a:latin typeface="Arial Nova Cond" panose="020B0506020202020204" pitchFamily="34" charset="0"/>
            </a:endParaRPr>
          </a:p>
        </p:txBody>
      </p:sp>
      <p:sp>
        <p:nvSpPr>
          <p:cNvPr id="73" name="Rectángulo 72">
            <a:extLst>
              <a:ext uri="{FF2B5EF4-FFF2-40B4-BE49-F238E27FC236}">
                <a16:creationId xmlns:a16="http://schemas.microsoft.com/office/drawing/2014/main" id="{44BE62DF-6F68-49BB-BA57-0CBD413416BF}"/>
              </a:ext>
            </a:extLst>
          </p:cNvPr>
          <p:cNvSpPr/>
          <p:nvPr/>
        </p:nvSpPr>
        <p:spPr>
          <a:xfrm>
            <a:off x="3290807" y="4758487"/>
            <a:ext cx="1027241" cy="504827"/>
          </a:xfrm>
          <a:prstGeom prst="rect">
            <a:avLst/>
          </a:prstGeom>
          <a:solidFill>
            <a:schemeClr val="bg2"/>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800" dirty="0">
                <a:solidFill>
                  <a:srgbClr val="005F9A"/>
                </a:solidFill>
                <a:latin typeface="Arial Nova Cond" panose="020B0506020202020204" pitchFamily="34" charset="0"/>
              </a:rPr>
              <a:t>Formación de anticuerpos IgG e IgE </a:t>
            </a:r>
            <a:r>
              <a:rPr lang="es-MX" sz="800" b="1" dirty="0">
                <a:solidFill>
                  <a:srgbClr val="005F9A"/>
                </a:solidFill>
                <a:latin typeface="Arial Nova Cond" panose="020B0506020202020204" pitchFamily="34" charset="0"/>
              </a:rPr>
              <a:t>contra ASP</a:t>
            </a:r>
            <a:endParaRPr lang="es-PE" sz="800" b="1" dirty="0">
              <a:solidFill>
                <a:srgbClr val="005F9A"/>
              </a:solidFill>
              <a:latin typeface="Arial Nova Cond" panose="020B0506020202020204" pitchFamily="34" charset="0"/>
            </a:endParaRPr>
          </a:p>
        </p:txBody>
      </p:sp>
      <p:sp>
        <p:nvSpPr>
          <p:cNvPr id="84" name="Rectángulo 83">
            <a:extLst>
              <a:ext uri="{FF2B5EF4-FFF2-40B4-BE49-F238E27FC236}">
                <a16:creationId xmlns:a16="http://schemas.microsoft.com/office/drawing/2014/main" id="{BA803DC5-7E94-497F-A6FE-3A702794A075}"/>
              </a:ext>
            </a:extLst>
          </p:cNvPr>
          <p:cNvSpPr/>
          <p:nvPr/>
        </p:nvSpPr>
        <p:spPr>
          <a:xfrm>
            <a:off x="4453910" y="4755849"/>
            <a:ext cx="1027241" cy="504827"/>
          </a:xfrm>
          <a:prstGeom prst="rect">
            <a:avLst/>
          </a:prstGeom>
          <a:solidFill>
            <a:schemeClr val="bg2"/>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800" dirty="0">
                <a:solidFill>
                  <a:srgbClr val="005F9A"/>
                </a:solidFill>
                <a:latin typeface="Arial Nova Cond" panose="020B0506020202020204" pitchFamily="34" charset="0"/>
              </a:rPr>
              <a:t>Reacciones de </a:t>
            </a:r>
            <a:r>
              <a:rPr lang="es-MX" sz="800" b="1" dirty="0">
                <a:solidFill>
                  <a:srgbClr val="005F9A"/>
                </a:solidFill>
                <a:latin typeface="Arial Nova Cond" panose="020B0506020202020204" pitchFamily="34" charset="0"/>
              </a:rPr>
              <a:t>Hipersensibilidad</a:t>
            </a:r>
            <a:endParaRPr lang="es-PE" sz="800" b="1" dirty="0">
              <a:solidFill>
                <a:srgbClr val="005F9A"/>
              </a:solidFill>
              <a:highlight>
                <a:srgbClr val="00FF00"/>
              </a:highlight>
              <a:latin typeface="Arial Nova Cond" panose="020B0506020202020204" pitchFamily="34" charset="0"/>
            </a:endParaRPr>
          </a:p>
        </p:txBody>
      </p:sp>
      <p:sp>
        <p:nvSpPr>
          <p:cNvPr id="85" name="Rectángulo 84">
            <a:extLst>
              <a:ext uri="{FF2B5EF4-FFF2-40B4-BE49-F238E27FC236}">
                <a16:creationId xmlns:a16="http://schemas.microsoft.com/office/drawing/2014/main" id="{ED945E6B-ABEF-437C-94A5-D3BD7AB388EC}"/>
              </a:ext>
            </a:extLst>
          </p:cNvPr>
          <p:cNvSpPr/>
          <p:nvPr/>
        </p:nvSpPr>
        <p:spPr>
          <a:xfrm>
            <a:off x="2966895" y="5319509"/>
            <a:ext cx="2521188" cy="252000"/>
          </a:xfrm>
          <a:prstGeom prst="rect">
            <a:avLst/>
          </a:prstGeom>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800" b="1" dirty="0">
                <a:latin typeface="Arial Nova Cond" panose="020B0506020202020204" pitchFamily="34" charset="0"/>
              </a:rPr>
              <a:t>Urticaria, fiebre, anafilaxia, etc. </a:t>
            </a:r>
          </a:p>
          <a:p>
            <a:pPr algn="ctr"/>
            <a:r>
              <a:rPr lang="es-MX" sz="800" dirty="0">
                <a:latin typeface="Arial Nova Cond" panose="020B0506020202020204" pitchFamily="34" charset="0"/>
              </a:rPr>
              <a:t>(puede requerir suspensión según criterio clínico)</a:t>
            </a:r>
          </a:p>
        </p:txBody>
      </p:sp>
      <p:sp>
        <p:nvSpPr>
          <p:cNvPr id="87" name="Rectángulo 86">
            <a:extLst>
              <a:ext uri="{FF2B5EF4-FFF2-40B4-BE49-F238E27FC236}">
                <a16:creationId xmlns:a16="http://schemas.microsoft.com/office/drawing/2014/main" id="{2857697E-DD01-442E-A775-95507B694157}"/>
              </a:ext>
            </a:extLst>
          </p:cNvPr>
          <p:cNvSpPr/>
          <p:nvPr/>
        </p:nvSpPr>
        <p:spPr>
          <a:xfrm>
            <a:off x="2968583" y="5598501"/>
            <a:ext cx="2519500" cy="244800"/>
          </a:xfrm>
          <a:prstGeom prst="rect">
            <a:avLst/>
          </a:prstGeom>
          <a:solidFill>
            <a:srgbClr val="4F81BD"/>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800" b="1" dirty="0">
                <a:latin typeface="Arial Nova Cond" panose="020B0506020202020204" pitchFamily="34" charset="0"/>
              </a:rPr>
              <a:t>Sin síntomas</a:t>
            </a:r>
          </a:p>
          <a:p>
            <a:pPr algn="ctr"/>
            <a:r>
              <a:rPr lang="es-MX" sz="800" dirty="0">
                <a:latin typeface="Arial Nova Cond" panose="020B0506020202020204" pitchFamily="34" charset="0"/>
              </a:rPr>
              <a:t>(se puede manifestar como fracaso terapéutico)</a:t>
            </a:r>
            <a:endParaRPr lang="es-PE" sz="800" dirty="0">
              <a:latin typeface="Arial Nova Cond" panose="020B0506020202020204" pitchFamily="34" charset="0"/>
            </a:endParaRPr>
          </a:p>
        </p:txBody>
      </p:sp>
      <p:sp>
        <p:nvSpPr>
          <p:cNvPr id="10" name="Flecha: a la derecha 9">
            <a:extLst>
              <a:ext uri="{FF2B5EF4-FFF2-40B4-BE49-F238E27FC236}">
                <a16:creationId xmlns:a16="http://schemas.microsoft.com/office/drawing/2014/main" id="{D76A8D4D-C0B8-45E1-AD2E-F01B1C55FB4B}"/>
              </a:ext>
            </a:extLst>
          </p:cNvPr>
          <p:cNvSpPr/>
          <p:nvPr/>
        </p:nvSpPr>
        <p:spPr>
          <a:xfrm>
            <a:off x="1855072" y="4949269"/>
            <a:ext cx="361766" cy="168211"/>
          </a:xfrm>
          <a:prstGeom prst="rightArrow">
            <a:avLst/>
          </a:prstGeom>
          <a:solidFill>
            <a:srgbClr val="4F81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88" name="Flecha: a la derecha 87">
            <a:extLst>
              <a:ext uri="{FF2B5EF4-FFF2-40B4-BE49-F238E27FC236}">
                <a16:creationId xmlns:a16="http://schemas.microsoft.com/office/drawing/2014/main" id="{9A609871-C499-4F83-9BD7-F6E728D5DD43}"/>
              </a:ext>
            </a:extLst>
          </p:cNvPr>
          <p:cNvSpPr/>
          <p:nvPr/>
        </p:nvSpPr>
        <p:spPr>
          <a:xfrm>
            <a:off x="3032947" y="4949672"/>
            <a:ext cx="361766" cy="168211"/>
          </a:xfrm>
          <a:prstGeom prst="rightArrow">
            <a:avLst/>
          </a:prstGeom>
          <a:solidFill>
            <a:srgbClr val="4F81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89" name="Flecha: a la derecha 88">
            <a:extLst>
              <a:ext uri="{FF2B5EF4-FFF2-40B4-BE49-F238E27FC236}">
                <a16:creationId xmlns:a16="http://schemas.microsoft.com/office/drawing/2014/main" id="{778A1710-56B7-4735-A238-51B9984F5DAE}"/>
              </a:ext>
            </a:extLst>
          </p:cNvPr>
          <p:cNvSpPr/>
          <p:nvPr/>
        </p:nvSpPr>
        <p:spPr>
          <a:xfrm>
            <a:off x="4214089" y="4968410"/>
            <a:ext cx="361766" cy="168211"/>
          </a:xfrm>
          <a:prstGeom prst="rightArrow">
            <a:avLst/>
          </a:prstGeom>
          <a:solidFill>
            <a:srgbClr val="4F81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90" name="Flecha: a la derecha 89">
            <a:extLst>
              <a:ext uri="{FF2B5EF4-FFF2-40B4-BE49-F238E27FC236}">
                <a16:creationId xmlns:a16="http://schemas.microsoft.com/office/drawing/2014/main" id="{81F5DF4F-D638-4E1D-83D1-BD166CA23743}"/>
              </a:ext>
            </a:extLst>
          </p:cNvPr>
          <p:cNvSpPr/>
          <p:nvPr/>
        </p:nvSpPr>
        <p:spPr>
          <a:xfrm>
            <a:off x="2768025" y="5361156"/>
            <a:ext cx="361766" cy="168211"/>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91" name="Flecha: a la derecha 90">
            <a:extLst>
              <a:ext uri="{FF2B5EF4-FFF2-40B4-BE49-F238E27FC236}">
                <a16:creationId xmlns:a16="http://schemas.microsoft.com/office/drawing/2014/main" id="{0F20C2A9-38F9-464C-867C-7FCF78EE842D}"/>
              </a:ext>
            </a:extLst>
          </p:cNvPr>
          <p:cNvSpPr/>
          <p:nvPr/>
        </p:nvSpPr>
        <p:spPr>
          <a:xfrm>
            <a:off x="2758186" y="5645007"/>
            <a:ext cx="361766" cy="168211"/>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92" name="Rectángulo 91">
            <a:extLst>
              <a:ext uri="{FF2B5EF4-FFF2-40B4-BE49-F238E27FC236}">
                <a16:creationId xmlns:a16="http://schemas.microsoft.com/office/drawing/2014/main" id="{41BAC2F6-34C2-4482-B87C-28B4B4A83448}"/>
              </a:ext>
            </a:extLst>
          </p:cNvPr>
          <p:cNvSpPr/>
          <p:nvPr/>
        </p:nvSpPr>
        <p:spPr>
          <a:xfrm>
            <a:off x="260805" y="6420418"/>
            <a:ext cx="5323238" cy="1256095"/>
          </a:xfrm>
          <a:prstGeom prst="rect">
            <a:avLst/>
          </a:prstGeom>
          <a:solidFill>
            <a:srgbClr val="4F81BD"/>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sp>
        <p:nvSpPr>
          <p:cNvPr id="93" name="CuadroTexto 92">
            <a:extLst>
              <a:ext uri="{FF2B5EF4-FFF2-40B4-BE49-F238E27FC236}">
                <a16:creationId xmlns:a16="http://schemas.microsoft.com/office/drawing/2014/main" id="{C5B4F154-2084-4CFE-BE8E-9A4E8B53C617}"/>
              </a:ext>
            </a:extLst>
          </p:cNvPr>
          <p:cNvSpPr txBox="1"/>
          <p:nvPr/>
        </p:nvSpPr>
        <p:spPr>
          <a:xfrm>
            <a:off x="185250" y="6444467"/>
            <a:ext cx="4355764" cy="1269578"/>
          </a:xfrm>
          <a:prstGeom prst="rect">
            <a:avLst/>
          </a:prstGeom>
          <a:noFill/>
        </p:spPr>
        <p:txBody>
          <a:bodyPr wrap="square" rtlCol="0">
            <a:spAutoFit/>
          </a:bodyPr>
          <a:lstStyle/>
          <a:p>
            <a:pPr marL="180975" indent="-90488">
              <a:buFont typeface="Arial" panose="020B0604020202020204" pitchFamily="34" charset="0"/>
              <a:buChar char="•"/>
            </a:pPr>
            <a:r>
              <a:rPr lang="es-MX" sz="850" b="1" dirty="0">
                <a:solidFill>
                  <a:schemeClr val="bg1"/>
                </a:solidFill>
                <a:latin typeface="Arial Nova Cond" panose="020B0506020202020204" pitchFamily="34" charset="0"/>
              </a:rPr>
              <a:t>Antecedentes alérgicos </a:t>
            </a:r>
            <a:r>
              <a:rPr lang="es-MX" sz="850" dirty="0">
                <a:solidFill>
                  <a:schemeClr val="bg1"/>
                </a:solidFill>
                <a:latin typeface="Arial Nova Cond" panose="020B0506020202020204" pitchFamily="34" charset="0"/>
              </a:rPr>
              <a:t>o atopia</a:t>
            </a:r>
          </a:p>
          <a:p>
            <a:pPr marL="180975" indent="-90488">
              <a:buFont typeface="Arial" panose="020B0604020202020204" pitchFamily="34" charset="0"/>
              <a:buChar char="•"/>
            </a:pPr>
            <a:r>
              <a:rPr lang="es-MX" sz="850" b="1" dirty="0">
                <a:solidFill>
                  <a:schemeClr val="bg1"/>
                </a:solidFill>
                <a:latin typeface="Arial Nova Cond" panose="020B0506020202020204" pitchFamily="34" charset="0"/>
              </a:rPr>
              <a:t>Interrupciones prolongadas </a:t>
            </a:r>
            <a:r>
              <a:rPr lang="es-MX" sz="850" dirty="0">
                <a:solidFill>
                  <a:schemeClr val="bg1"/>
                </a:solidFill>
                <a:latin typeface="Arial Nova Cond" panose="020B0506020202020204" pitchFamily="34" charset="0"/>
              </a:rPr>
              <a:t>entre dosis (≥ 52 semanas aumenta el riesgo)</a:t>
            </a:r>
          </a:p>
          <a:p>
            <a:pPr marL="180975" indent="-90488">
              <a:buFont typeface="Arial" panose="020B0604020202020204" pitchFamily="34" charset="0"/>
              <a:buChar char="•"/>
            </a:pPr>
            <a:r>
              <a:rPr lang="es-MX" sz="850" b="1" dirty="0">
                <a:solidFill>
                  <a:schemeClr val="bg1"/>
                </a:solidFill>
                <a:latin typeface="Arial Nova Cond" panose="020B0506020202020204" pitchFamily="34" charset="0"/>
              </a:rPr>
              <a:t>Vía IV</a:t>
            </a:r>
            <a:r>
              <a:rPr lang="es-MX" sz="850" dirty="0">
                <a:solidFill>
                  <a:schemeClr val="bg1"/>
                </a:solidFill>
                <a:latin typeface="Arial Nova Cond" panose="020B0506020202020204" pitchFamily="34" charset="0"/>
              </a:rPr>
              <a:t>: puede causar reacciones más rápidas</a:t>
            </a:r>
          </a:p>
          <a:p>
            <a:pPr marL="180975" indent="-90488">
              <a:buFont typeface="Arial" panose="020B0604020202020204" pitchFamily="34" charset="0"/>
              <a:buChar char="•"/>
            </a:pPr>
            <a:r>
              <a:rPr lang="es-MX" sz="850" b="1" dirty="0">
                <a:solidFill>
                  <a:schemeClr val="bg1"/>
                </a:solidFill>
                <a:latin typeface="Arial Nova Cond" panose="020B0506020202020204" pitchFamily="34" charset="0"/>
              </a:rPr>
              <a:t>Alta intensidad </a:t>
            </a:r>
            <a:r>
              <a:rPr lang="es-MX" sz="850" dirty="0">
                <a:solidFill>
                  <a:schemeClr val="bg1"/>
                </a:solidFill>
                <a:latin typeface="Arial Nova Cond" panose="020B0506020202020204" pitchFamily="34" charset="0"/>
              </a:rPr>
              <a:t>o inconsistencia en la dosificación</a:t>
            </a:r>
          </a:p>
          <a:p>
            <a:pPr marL="180975" indent="-90488">
              <a:buFont typeface="Arial" panose="020B0604020202020204" pitchFamily="34" charset="0"/>
              <a:buChar char="•"/>
            </a:pPr>
            <a:r>
              <a:rPr lang="es-MX" sz="850" dirty="0">
                <a:solidFill>
                  <a:schemeClr val="bg1"/>
                </a:solidFill>
                <a:latin typeface="Arial Nova Cond" panose="020B0506020202020204" pitchFamily="34" charset="0"/>
              </a:rPr>
              <a:t>Duración de exposición </a:t>
            </a:r>
            <a:r>
              <a:rPr lang="es-MX" sz="850" b="1" dirty="0">
                <a:solidFill>
                  <a:schemeClr val="bg1"/>
                </a:solidFill>
                <a:latin typeface="Arial Nova Cond" panose="020B0506020202020204" pitchFamily="34" charset="0"/>
              </a:rPr>
              <a:t>≥ 15 días</a:t>
            </a:r>
          </a:p>
          <a:p>
            <a:pPr marL="180975" indent="-90488">
              <a:buFont typeface="Arial" panose="020B0604020202020204" pitchFamily="34" charset="0"/>
              <a:buChar char="•"/>
            </a:pPr>
            <a:r>
              <a:rPr lang="es-MX" sz="850" b="1" dirty="0">
                <a:solidFill>
                  <a:schemeClr val="bg1"/>
                </a:solidFill>
                <a:latin typeface="Arial Nova Cond" panose="020B0506020202020204" pitchFamily="34" charset="0"/>
              </a:rPr>
              <a:t>Exposiciones repetidas </a:t>
            </a:r>
            <a:r>
              <a:rPr lang="es-MX" sz="850" dirty="0">
                <a:solidFill>
                  <a:schemeClr val="bg1"/>
                </a:solidFill>
                <a:latin typeface="Arial Nova Cond" panose="020B0506020202020204" pitchFamily="34" charset="0"/>
              </a:rPr>
              <a:t>o cambio de formulación</a:t>
            </a:r>
          </a:p>
          <a:p>
            <a:pPr marL="180975" indent="-90488">
              <a:buFont typeface="Arial" panose="020B0604020202020204" pitchFamily="34" charset="0"/>
              <a:buChar char="•"/>
            </a:pPr>
            <a:r>
              <a:rPr lang="es-MX" sz="850" b="1" dirty="0">
                <a:solidFill>
                  <a:schemeClr val="bg1"/>
                </a:solidFill>
                <a:latin typeface="Arial Nova Cond" panose="020B0506020202020204" pitchFamily="34" charset="0"/>
              </a:rPr>
              <a:t>Origen del fármaco </a:t>
            </a:r>
            <a:r>
              <a:rPr lang="es-MX" sz="850" dirty="0">
                <a:solidFill>
                  <a:schemeClr val="bg1"/>
                </a:solidFill>
                <a:latin typeface="Arial Nova Cond" panose="020B0506020202020204" pitchFamily="34" charset="0"/>
              </a:rPr>
              <a:t>(E. coli &gt; Erwinia o PEG-asparaginasa)</a:t>
            </a:r>
          </a:p>
          <a:p>
            <a:pPr marL="180975" indent="-90488">
              <a:buFont typeface="Arial" panose="020B0604020202020204" pitchFamily="34" charset="0"/>
              <a:buChar char="•"/>
            </a:pPr>
            <a:r>
              <a:rPr lang="es-MX" sz="850" b="1" dirty="0">
                <a:solidFill>
                  <a:schemeClr val="bg1"/>
                </a:solidFill>
                <a:latin typeface="Arial Nova Cond" panose="020B0506020202020204" pitchFamily="34" charset="0"/>
              </a:rPr>
              <a:t>Estado inmunológico </a:t>
            </a:r>
            <a:r>
              <a:rPr lang="es-MX" sz="850" dirty="0">
                <a:solidFill>
                  <a:schemeClr val="bg1"/>
                </a:solidFill>
                <a:latin typeface="Arial Nova Cond" panose="020B0506020202020204" pitchFamily="34" charset="0"/>
              </a:rPr>
              <a:t>(pacientes inmunocompetentes → más riesgo)</a:t>
            </a:r>
          </a:p>
          <a:p>
            <a:pPr marL="180975" indent="-90488">
              <a:buFont typeface="Arial" panose="020B0604020202020204" pitchFamily="34" charset="0"/>
              <a:buChar char="•"/>
            </a:pPr>
            <a:r>
              <a:rPr lang="es-MX" sz="850" b="1" dirty="0">
                <a:solidFill>
                  <a:schemeClr val="bg1"/>
                </a:solidFill>
                <a:latin typeface="Arial Nova Cond" panose="020B0506020202020204" pitchFamily="34" charset="0"/>
              </a:rPr>
              <a:t>Factores genéticos </a:t>
            </a:r>
            <a:r>
              <a:rPr lang="es-MX" sz="850" dirty="0">
                <a:solidFill>
                  <a:schemeClr val="bg1"/>
                </a:solidFill>
                <a:latin typeface="Arial Nova Cond" panose="020B0506020202020204" pitchFamily="34" charset="0"/>
              </a:rPr>
              <a:t>relacionados con la respuesta inmune</a:t>
            </a:r>
            <a:endParaRPr lang="es-PE" dirty="0"/>
          </a:p>
        </p:txBody>
      </p:sp>
      <p:pic>
        <p:nvPicPr>
          <p:cNvPr id="1026" name="Picture 2">
            <a:extLst>
              <a:ext uri="{FF2B5EF4-FFF2-40B4-BE49-F238E27FC236}">
                <a16:creationId xmlns:a16="http://schemas.microsoft.com/office/drawing/2014/main" id="{4931565F-C4A1-4FFC-9BDF-8F067CA6BCF9}"/>
              </a:ext>
            </a:extLst>
          </p:cNvPr>
          <p:cNvPicPr>
            <a:picLocks noChangeAspect="1" noChangeArrowheads="1"/>
          </p:cNvPicPr>
          <p:nvPr/>
        </p:nvPicPr>
        <p:blipFill>
          <a:blip r:embed="rId14"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542905" y="6422455"/>
            <a:ext cx="2010036" cy="1195119"/>
          </a:xfrm>
          <a:prstGeom prst="rect">
            <a:avLst/>
          </a:prstGeom>
          <a:noFill/>
          <a:extLst>
            <a:ext uri="{909E8E84-426E-40DD-AFC4-6F175D3DCCD1}">
              <a14:hiddenFill xmlns:a14="http://schemas.microsoft.com/office/drawing/2010/main">
                <a:solidFill>
                  <a:srgbClr val="FFFFFF"/>
                </a:solidFill>
              </a14:hiddenFill>
            </a:ext>
          </a:extLst>
        </p:spPr>
      </p:pic>
      <p:sp>
        <p:nvSpPr>
          <p:cNvPr id="94" name="Rectángulo 93">
            <a:extLst>
              <a:ext uri="{FF2B5EF4-FFF2-40B4-BE49-F238E27FC236}">
                <a16:creationId xmlns:a16="http://schemas.microsoft.com/office/drawing/2014/main" id="{504DB7DC-D717-456A-98FA-5CBBBA06EDFA}"/>
              </a:ext>
            </a:extLst>
          </p:cNvPr>
          <p:cNvSpPr/>
          <p:nvPr/>
        </p:nvSpPr>
        <p:spPr>
          <a:xfrm>
            <a:off x="262516" y="7722553"/>
            <a:ext cx="5321527" cy="214947"/>
          </a:xfrm>
          <a:prstGeom prst="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PE" sz="1000" b="1" dirty="0">
                <a:solidFill>
                  <a:schemeClr val="bg1"/>
                </a:solidFill>
                <a:latin typeface="Arial Nova Cond" panose="020B0506020202020204" pitchFamily="34" charset="0"/>
              </a:rPr>
              <a:t>Incidencia de hipersensibilidad</a:t>
            </a:r>
          </a:p>
        </p:txBody>
      </p:sp>
      <p:sp>
        <p:nvSpPr>
          <p:cNvPr id="27" name="CuadroTexto 26">
            <a:extLst>
              <a:ext uri="{FF2B5EF4-FFF2-40B4-BE49-F238E27FC236}">
                <a16:creationId xmlns:a16="http://schemas.microsoft.com/office/drawing/2014/main" id="{962C9B5A-BEF2-4028-AA58-8B78231D22AD}"/>
              </a:ext>
            </a:extLst>
          </p:cNvPr>
          <p:cNvSpPr txBox="1"/>
          <p:nvPr/>
        </p:nvSpPr>
        <p:spPr>
          <a:xfrm>
            <a:off x="281510" y="7943457"/>
            <a:ext cx="1163396" cy="738664"/>
          </a:xfrm>
          <a:prstGeom prst="rect">
            <a:avLst/>
          </a:prstGeom>
          <a:noFill/>
        </p:spPr>
        <p:txBody>
          <a:bodyPr wrap="square" rtlCol="0">
            <a:spAutoFit/>
          </a:bodyPr>
          <a:lstStyle/>
          <a:p>
            <a:pPr algn="ctr"/>
            <a:r>
              <a:rPr lang="es-MX" sz="1050" i="1" dirty="0">
                <a:latin typeface="Calibri" panose="020F0502020204030204" pitchFamily="34" charset="0"/>
                <a:cs typeface="Calibri" panose="020F0502020204030204" pitchFamily="34" charset="0"/>
              </a:rPr>
              <a:t>Estudio en 110 niños con </a:t>
            </a:r>
            <a:r>
              <a:rPr lang="es-MX" sz="1050" b="1" i="1" dirty="0">
                <a:latin typeface="Calibri" panose="020F0502020204030204" pitchFamily="34" charset="0"/>
                <a:cs typeface="Calibri" panose="020F0502020204030204" pitchFamily="34" charset="0"/>
              </a:rPr>
              <a:t>LLA</a:t>
            </a:r>
            <a:r>
              <a:rPr lang="es-MX" sz="1050" i="1" dirty="0">
                <a:latin typeface="Calibri" panose="020F0502020204030204" pitchFamily="34" charset="0"/>
                <a:cs typeface="Calibri" panose="020F0502020204030204" pitchFamily="34" charset="0"/>
              </a:rPr>
              <a:t> tratados con asparaginasa </a:t>
            </a:r>
            <a:r>
              <a:rPr lang="es-MX" sz="600" i="1" dirty="0">
                <a:latin typeface="Calibri" panose="020F0502020204030204" pitchFamily="34" charset="0"/>
                <a:cs typeface="Calibri" panose="020F0502020204030204" pitchFamily="34" charset="0"/>
              </a:rPr>
              <a:t>(6)</a:t>
            </a:r>
            <a:endParaRPr lang="es-PE" sz="1050" i="1" dirty="0">
              <a:latin typeface="Calibri" panose="020F0502020204030204" pitchFamily="34" charset="0"/>
              <a:cs typeface="Calibri" panose="020F0502020204030204" pitchFamily="34" charset="0"/>
            </a:endParaRPr>
          </a:p>
        </p:txBody>
      </p:sp>
      <p:sp>
        <p:nvSpPr>
          <p:cNvPr id="31" name="CuadroTexto 30">
            <a:extLst>
              <a:ext uri="{FF2B5EF4-FFF2-40B4-BE49-F238E27FC236}">
                <a16:creationId xmlns:a16="http://schemas.microsoft.com/office/drawing/2014/main" id="{FD052759-7E23-4415-996D-47BCB21264FB}"/>
              </a:ext>
            </a:extLst>
          </p:cNvPr>
          <p:cNvSpPr txBox="1"/>
          <p:nvPr/>
        </p:nvSpPr>
        <p:spPr>
          <a:xfrm>
            <a:off x="1389717" y="8037546"/>
            <a:ext cx="2450942" cy="646331"/>
          </a:xfrm>
          <a:prstGeom prst="rect">
            <a:avLst/>
          </a:prstGeom>
          <a:noFill/>
        </p:spPr>
        <p:txBody>
          <a:bodyPr wrap="square" rtlCol="0">
            <a:spAutoFit/>
          </a:bodyPr>
          <a:lstStyle/>
          <a:p>
            <a:pPr marL="171450" indent="-171450">
              <a:buFont typeface="Wingdings" panose="05000000000000000000" pitchFamily="2" charset="2"/>
              <a:buChar char="ü"/>
            </a:pPr>
            <a:r>
              <a:rPr lang="es-MX" sz="900" b="1" dirty="0">
                <a:latin typeface="Arial Nova Cond" panose="020B0506020202020204" pitchFamily="34" charset="0"/>
              </a:rPr>
              <a:t>55% </a:t>
            </a:r>
            <a:r>
              <a:rPr lang="es-MX" sz="900" dirty="0">
                <a:latin typeface="Arial Nova Cond" panose="020B0506020202020204" pitchFamily="34" charset="0"/>
              </a:rPr>
              <a:t>presentó RH con L-ASP.</a:t>
            </a:r>
          </a:p>
          <a:p>
            <a:pPr marL="171450" indent="-171450">
              <a:buFont typeface="Wingdings" panose="05000000000000000000" pitchFamily="2" charset="2"/>
              <a:buChar char="ü"/>
            </a:pPr>
            <a:r>
              <a:rPr lang="es-MX" sz="900" b="1" dirty="0">
                <a:latin typeface="Arial Nova Cond" panose="020B0506020202020204" pitchFamily="34" charset="0"/>
              </a:rPr>
              <a:t>44% </a:t>
            </a:r>
            <a:r>
              <a:rPr lang="es-MX" sz="900" dirty="0">
                <a:latin typeface="Arial Nova Cond" panose="020B0506020202020204" pitchFamily="34" charset="0"/>
              </a:rPr>
              <a:t>volvió a tener RH con PEG-ASP.</a:t>
            </a:r>
          </a:p>
          <a:p>
            <a:pPr marL="171450" indent="-171450">
              <a:buFont typeface="Wingdings" panose="05000000000000000000" pitchFamily="2" charset="2"/>
              <a:buChar char="ü"/>
            </a:pPr>
            <a:r>
              <a:rPr lang="es-MX" sz="900" b="1" dirty="0">
                <a:latin typeface="Arial Nova Cond" panose="020B0506020202020204" pitchFamily="34" charset="0"/>
              </a:rPr>
              <a:t>77% </a:t>
            </a:r>
            <a:r>
              <a:rPr lang="es-MX" sz="900" dirty="0">
                <a:latin typeface="Arial Nova Cond" panose="020B0506020202020204" pitchFamily="34" charset="0"/>
              </a:rPr>
              <a:t>fueron </a:t>
            </a:r>
            <a:r>
              <a:rPr lang="es-MX" sz="900" b="1" dirty="0">
                <a:solidFill>
                  <a:schemeClr val="accent6">
                    <a:lumMod val="75000"/>
                  </a:schemeClr>
                </a:solidFill>
                <a:latin typeface="Arial Nova Cond" panose="020B0506020202020204" pitchFamily="34" charset="0"/>
              </a:rPr>
              <a:t>reacciones</a:t>
            </a:r>
            <a:r>
              <a:rPr lang="es-MX" sz="900" dirty="0">
                <a:latin typeface="Arial Nova Cond" panose="020B0506020202020204" pitchFamily="34" charset="0"/>
              </a:rPr>
              <a:t> </a:t>
            </a:r>
            <a:r>
              <a:rPr lang="es-MX" sz="900" b="1" dirty="0">
                <a:solidFill>
                  <a:schemeClr val="accent6">
                    <a:lumMod val="75000"/>
                  </a:schemeClr>
                </a:solidFill>
                <a:latin typeface="Arial Nova Cond" panose="020B0506020202020204" pitchFamily="34" charset="0"/>
              </a:rPr>
              <a:t>anafilácticas.</a:t>
            </a:r>
          </a:p>
          <a:p>
            <a:pPr marL="171450" indent="-171450">
              <a:buFont typeface="Wingdings" panose="05000000000000000000" pitchFamily="2" charset="2"/>
              <a:buChar char="ü"/>
            </a:pPr>
            <a:r>
              <a:rPr lang="es-MX" sz="900" b="1" dirty="0">
                <a:solidFill>
                  <a:schemeClr val="accent6">
                    <a:lumMod val="75000"/>
                  </a:schemeClr>
                </a:solidFill>
                <a:latin typeface="Arial Nova Cond" panose="020B0506020202020204" pitchFamily="34" charset="0"/>
              </a:rPr>
              <a:t>25%</a:t>
            </a:r>
            <a:r>
              <a:rPr lang="es-MX" sz="900" dirty="0">
                <a:solidFill>
                  <a:schemeClr val="accent6">
                    <a:lumMod val="75000"/>
                  </a:schemeClr>
                </a:solidFill>
                <a:latin typeface="Arial Nova Cond" panose="020B0506020202020204" pitchFamily="34" charset="0"/>
              </a:rPr>
              <a:t> </a:t>
            </a:r>
            <a:r>
              <a:rPr lang="es-MX" sz="900" dirty="0">
                <a:latin typeface="Arial Nova Cond" panose="020B0506020202020204" pitchFamily="34" charset="0"/>
              </a:rPr>
              <a:t>debió suspender definitivamente la ASP.</a:t>
            </a:r>
          </a:p>
        </p:txBody>
      </p:sp>
      <p:sp>
        <p:nvSpPr>
          <p:cNvPr id="35" name="CuadroTexto 34">
            <a:extLst>
              <a:ext uri="{FF2B5EF4-FFF2-40B4-BE49-F238E27FC236}">
                <a16:creationId xmlns:a16="http://schemas.microsoft.com/office/drawing/2014/main" id="{BAA936BD-379C-4B13-9ADB-E54361AE9F36}"/>
              </a:ext>
            </a:extLst>
          </p:cNvPr>
          <p:cNvSpPr txBox="1"/>
          <p:nvPr/>
        </p:nvSpPr>
        <p:spPr>
          <a:xfrm>
            <a:off x="3908610" y="8058185"/>
            <a:ext cx="1703045" cy="646331"/>
          </a:xfrm>
          <a:prstGeom prst="rect">
            <a:avLst/>
          </a:prstGeom>
          <a:noFill/>
        </p:spPr>
        <p:txBody>
          <a:bodyPr wrap="square" rtlCol="0">
            <a:spAutoFit/>
          </a:bodyPr>
          <a:lstStyle/>
          <a:p>
            <a:pPr marL="171450" indent="-171450">
              <a:buFont typeface="Wingdings" panose="05000000000000000000" pitchFamily="2" charset="2"/>
              <a:buChar char="ü"/>
            </a:pPr>
            <a:r>
              <a:rPr lang="es-MX" sz="900" dirty="0">
                <a:latin typeface="Arial Nova Cond" panose="020B0506020202020204" pitchFamily="34" charset="0"/>
              </a:rPr>
              <a:t>No presentar RH </a:t>
            </a:r>
            <a:r>
              <a:rPr lang="es-MX" sz="900" b="1" dirty="0">
                <a:solidFill>
                  <a:srgbClr val="4F81BD"/>
                </a:solidFill>
                <a:latin typeface="Arial Nova Cond" panose="020B0506020202020204" pitchFamily="34" charset="0"/>
              </a:rPr>
              <a:t>redujo el riesgo de recaída </a:t>
            </a:r>
            <a:r>
              <a:rPr lang="es-MX" sz="900" dirty="0">
                <a:latin typeface="Arial Nova Cond" panose="020B0506020202020204" pitchFamily="34" charset="0"/>
              </a:rPr>
              <a:t>(HR 0,29).</a:t>
            </a:r>
          </a:p>
          <a:p>
            <a:pPr marL="171450" indent="-171450">
              <a:buFont typeface="Wingdings" panose="05000000000000000000" pitchFamily="2" charset="2"/>
              <a:buChar char="ü"/>
            </a:pPr>
            <a:r>
              <a:rPr lang="es-MX" sz="900" b="1" dirty="0">
                <a:solidFill>
                  <a:srgbClr val="4F81BD"/>
                </a:solidFill>
                <a:latin typeface="Arial Nova Cond" panose="020B0506020202020204" pitchFamily="34" charset="0"/>
              </a:rPr>
              <a:t>Completar ASP mejoró la sobrevida </a:t>
            </a:r>
            <a:r>
              <a:rPr lang="es-MX" sz="900" dirty="0">
                <a:latin typeface="Arial Nova Cond" panose="020B0506020202020204" pitchFamily="34" charset="0"/>
              </a:rPr>
              <a:t>global (HR 0,20).</a:t>
            </a:r>
            <a:endParaRPr lang="es-PE" sz="900" dirty="0">
              <a:latin typeface="Arial Nova Cond" panose="020B0506020202020204" pitchFamily="34" charset="0"/>
            </a:endParaRPr>
          </a:p>
        </p:txBody>
      </p:sp>
      <p:sp>
        <p:nvSpPr>
          <p:cNvPr id="98" name="CuadroTexto 97">
            <a:extLst>
              <a:ext uri="{FF2B5EF4-FFF2-40B4-BE49-F238E27FC236}">
                <a16:creationId xmlns:a16="http://schemas.microsoft.com/office/drawing/2014/main" id="{EBA21662-5861-495A-9849-5061C8F904C6}"/>
              </a:ext>
            </a:extLst>
          </p:cNvPr>
          <p:cNvSpPr txBox="1"/>
          <p:nvPr/>
        </p:nvSpPr>
        <p:spPr>
          <a:xfrm>
            <a:off x="5666247" y="2427912"/>
            <a:ext cx="1566281" cy="276999"/>
          </a:xfrm>
          <a:prstGeom prst="rect">
            <a:avLst/>
          </a:prstGeom>
          <a:solidFill>
            <a:srgbClr val="004E9A"/>
          </a:solidFill>
          <a:ln>
            <a:noFill/>
          </a:ln>
          <a:effectLst/>
          <a:scene3d>
            <a:camera prst="orthographicFront">
              <a:rot lat="0" lon="0" rev="0"/>
            </a:camera>
            <a:lightRig rig="contrasting" dir="t">
              <a:rot lat="0" lon="0" rev="7800000"/>
            </a:lightRig>
          </a:scene3d>
          <a:sp3d>
            <a:bevelT w="139700" h="139700"/>
          </a:sp3d>
        </p:spPr>
        <p:txBody>
          <a:bodyPr wrap="square" rtlCol="0">
            <a:spAutoFit/>
          </a:bodyPr>
          <a:lstStyle/>
          <a:p>
            <a:pPr algn="ctr"/>
            <a:r>
              <a:rPr lang="es-MX" sz="1000" b="1" dirty="0">
                <a:solidFill>
                  <a:schemeClr val="bg1"/>
                </a:solidFill>
                <a:latin typeface="Raleway" pitchFamily="2" charset="0"/>
              </a:rPr>
              <a:t> RECOMENDACIONES</a:t>
            </a:r>
            <a:r>
              <a:rPr lang="es-MX" sz="1200" b="1" dirty="0">
                <a:solidFill>
                  <a:schemeClr val="bg1"/>
                </a:solidFill>
                <a:latin typeface="Raleway" pitchFamily="2" charset="0"/>
              </a:rPr>
              <a:t> </a:t>
            </a:r>
            <a:endParaRPr lang="es-PE" sz="1200" b="1" dirty="0">
              <a:solidFill>
                <a:schemeClr val="bg1"/>
              </a:solidFill>
              <a:latin typeface="Raleway" pitchFamily="2" charset="0"/>
            </a:endParaRPr>
          </a:p>
        </p:txBody>
      </p:sp>
      <p:pic>
        <p:nvPicPr>
          <p:cNvPr id="99" name="Gráfico 98" descr="Marketing con relleno sólido">
            <a:extLst>
              <a:ext uri="{FF2B5EF4-FFF2-40B4-BE49-F238E27FC236}">
                <a16:creationId xmlns:a16="http://schemas.microsoft.com/office/drawing/2014/main" id="{D4D627CF-F9AD-4812-9D45-95BF6ED62B79}"/>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196335" y="1603641"/>
            <a:ext cx="894578" cy="894578"/>
          </a:xfrm>
          <a:prstGeom prst="rect">
            <a:avLst/>
          </a:prstGeom>
        </p:spPr>
      </p:pic>
      <p:sp>
        <p:nvSpPr>
          <p:cNvPr id="100" name="Rectángulo 99">
            <a:extLst>
              <a:ext uri="{FF2B5EF4-FFF2-40B4-BE49-F238E27FC236}">
                <a16:creationId xmlns:a16="http://schemas.microsoft.com/office/drawing/2014/main" id="{F54CB745-D5D3-4347-B429-F638CAC30184}"/>
              </a:ext>
            </a:extLst>
          </p:cNvPr>
          <p:cNvSpPr/>
          <p:nvPr/>
        </p:nvSpPr>
        <p:spPr>
          <a:xfrm>
            <a:off x="5675530" y="2753200"/>
            <a:ext cx="1558112" cy="1364123"/>
          </a:xfrm>
          <a:prstGeom prst="rect">
            <a:avLst/>
          </a:prstGeom>
          <a:solidFill>
            <a:schemeClr val="accent5"/>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000" b="1" dirty="0">
                <a:latin typeface="Arial Nova Cond" panose="020B0506020202020204" pitchFamily="34" charset="0"/>
              </a:rPr>
              <a:t>Verificar </a:t>
            </a:r>
            <a:r>
              <a:rPr lang="es-MX" sz="1000" dirty="0">
                <a:latin typeface="Arial Nova Cond" panose="020B0506020202020204" pitchFamily="34" charset="0"/>
              </a:rPr>
              <a:t>la velocidad de infusión del producto farmacéutico recomendada en la ficha técnica, a fin de prevenir las </a:t>
            </a:r>
            <a:r>
              <a:rPr lang="es-MX" sz="1000" b="1" dirty="0">
                <a:latin typeface="Arial Nova Cond" panose="020B0506020202020204" pitchFamily="34" charset="0"/>
              </a:rPr>
              <a:t>reacciones de infusión</a:t>
            </a:r>
            <a:r>
              <a:rPr lang="es-MX" sz="1000" dirty="0">
                <a:latin typeface="Arial Nova Cond" panose="020B0506020202020204" pitchFamily="34" charset="0"/>
              </a:rPr>
              <a:t>, puede variar de una marca a otra.</a:t>
            </a:r>
            <a:endParaRPr lang="es-PE" sz="1000" b="1" dirty="0">
              <a:latin typeface="Arial Nova Cond" panose="020B0506020202020204" pitchFamily="34" charset="0"/>
            </a:endParaRPr>
          </a:p>
        </p:txBody>
      </p:sp>
      <p:sp>
        <p:nvSpPr>
          <p:cNvPr id="75" name="CuadroTexto 74">
            <a:extLst>
              <a:ext uri="{FF2B5EF4-FFF2-40B4-BE49-F238E27FC236}">
                <a16:creationId xmlns:a16="http://schemas.microsoft.com/office/drawing/2014/main" id="{1E296AFF-D09A-45BF-B6B2-CD1E187E66F7}"/>
              </a:ext>
            </a:extLst>
          </p:cNvPr>
          <p:cNvSpPr txBox="1"/>
          <p:nvPr/>
        </p:nvSpPr>
        <p:spPr>
          <a:xfrm>
            <a:off x="260805" y="4037251"/>
            <a:ext cx="5255636" cy="461665"/>
          </a:xfrm>
          <a:prstGeom prst="rect">
            <a:avLst/>
          </a:prstGeom>
          <a:solidFill>
            <a:schemeClr val="bg2"/>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MX" sz="800" i="1" dirty="0">
                <a:latin typeface="Arial Nova Cond" panose="020B0506020202020204" pitchFamily="34" charset="0"/>
              </a:rPr>
              <a:t>El </a:t>
            </a:r>
            <a:r>
              <a:rPr lang="es-MX" sz="800" b="1" i="1" dirty="0">
                <a:latin typeface="Arial Nova Cond" panose="020B0506020202020204" pitchFamily="34" charset="0"/>
              </a:rPr>
              <a:t>CRI-EsSalud</a:t>
            </a:r>
            <a:r>
              <a:rPr lang="es-MX" sz="800" i="1" dirty="0">
                <a:latin typeface="Arial Nova Cond" panose="020B0506020202020204" pitchFamily="34" charset="0"/>
              </a:rPr>
              <a:t> ha recibido </a:t>
            </a:r>
            <a:r>
              <a:rPr lang="es-MX" sz="800" b="1" i="1" dirty="0">
                <a:solidFill>
                  <a:schemeClr val="accent6">
                    <a:lumMod val="75000"/>
                  </a:schemeClr>
                </a:solidFill>
                <a:latin typeface="Arial Nova Cond" panose="020B0506020202020204" pitchFamily="34" charset="0"/>
              </a:rPr>
              <a:t>90 sospechas de reacciones adversas a ASP </a:t>
            </a:r>
            <a:r>
              <a:rPr lang="es-MX" sz="800" i="1" dirty="0">
                <a:latin typeface="Arial Nova Cond" panose="020B0506020202020204" pitchFamily="34" charset="0"/>
              </a:rPr>
              <a:t>(80% nativa, 10% Erwinia, 9% Pegilada); el 77% fueron por RH. </a:t>
            </a:r>
            <a:r>
              <a:rPr lang="es-MX" sz="800" b="1" i="1" dirty="0">
                <a:latin typeface="Arial Nova Cond" panose="020B0506020202020204" pitchFamily="34" charset="0"/>
              </a:rPr>
              <a:t>Esta información proviene de las notificaciones de farmacovigilancia, </a:t>
            </a:r>
            <a:r>
              <a:rPr lang="es-MX" sz="800" i="1" dirty="0">
                <a:latin typeface="Arial Nova Cond" panose="020B0506020202020204" pitchFamily="34" charset="0"/>
              </a:rPr>
              <a:t>que permiten caracterizar los casos reportados y orientar la identificación de posibles patrones clínicos. </a:t>
            </a:r>
            <a:endParaRPr kumimoji="0" lang="es-PE" sz="800" i="1" u="none" strike="noStrike" kern="1200" cap="none" spc="0" normalizeH="0" baseline="0" noProof="0" dirty="0">
              <a:ln>
                <a:noFill/>
              </a:ln>
              <a:solidFill>
                <a:srgbClr val="4F81BD"/>
              </a:solidFill>
              <a:effectLst/>
              <a:uLnTx/>
              <a:uFillTx/>
              <a:latin typeface="Arial Nova Cond" panose="020B0506020202020204" pitchFamily="34" charset="0"/>
              <a:cs typeface="Arial" panose="020B0604020202020204" pitchFamily="34" charset="0"/>
            </a:endParaRPr>
          </a:p>
        </p:txBody>
      </p:sp>
      <p:sp>
        <p:nvSpPr>
          <p:cNvPr id="79" name="Rectángulo 78">
            <a:extLst>
              <a:ext uri="{FF2B5EF4-FFF2-40B4-BE49-F238E27FC236}">
                <a16:creationId xmlns:a16="http://schemas.microsoft.com/office/drawing/2014/main" id="{C2F443B4-F978-4931-BCD3-D9F10863321A}"/>
              </a:ext>
            </a:extLst>
          </p:cNvPr>
          <p:cNvSpPr/>
          <p:nvPr/>
        </p:nvSpPr>
        <p:spPr>
          <a:xfrm>
            <a:off x="362483" y="5876405"/>
            <a:ext cx="1044000" cy="28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800" b="1" dirty="0">
                <a:solidFill>
                  <a:srgbClr val="005F9A"/>
                </a:solidFill>
                <a:latin typeface="Arial Nova Cond" panose="020B0506020202020204" pitchFamily="34" charset="0"/>
              </a:rPr>
              <a:t>Reacción cruzada</a:t>
            </a:r>
            <a:endParaRPr lang="es-PE" sz="800" b="1" dirty="0">
              <a:solidFill>
                <a:srgbClr val="005F9A"/>
              </a:solidFill>
              <a:latin typeface="Arial Nova Cond" panose="020B0506020202020204" pitchFamily="34" charset="0"/>
            </a:endParaRPr>
          </a:p>
        </p:txBody>
      </p:sp>
      <p:sp>
        <p:nvSpPr>
          <p:cNvPr id="2" name="CuadroTexto 1">
            <a:extLst>
              <a:ext uri="{FF2B5EF4-FFF2-40B4-BE49-F238E27FC236}">
                <a16:creationId xmlns:a16="http://schemas.microsoft.com/office/drawing/2014/main" id="{676AF878-551C-4896-9D41-3B2488C55E91}"/>
              </a:ext>
            </a:extLst>
          </p:cNvPr>
          <p:cNvSpPr txBox="1"/>
          <p:nvPr/>
        </p:nvSpPr>
        <p:spPr>
          <a:xfrm>
            <a:off x="1358076" y="5912683"/>
            <a:ext cx="4141858" cy="215444"/>
          </a:xfrm>
          <a:prstGeom prst="rect">
            <a:avLst/>
          </a:prstGeom>
          <a:solidFill>
            <a:schemeClr val="accent5"/>
          </a:solidFill>
        </p:spPr>
        <p:txBody>
          <a:bodyPr wrap="square" rtlCol="0">
            <a:spAutoFit/>
          </a:bodyPr>
          <a:lstStyle/>
          <a:p>
            <a:pPr algn="ctr"/>
            <a:r>
              <a:rPr lang="es-MX" sz="800" dirty="0">
                <a:solidFill>
                  <a:schemeClr val="bg1"/>
                </a:solidFill>
                <a:latin typeface="Arial Nova Cond" panose="020B0506020202020204" pitchFamily="34" charset="0"/>
              </a:rPr>
              <a:t>Pacientes alérgicos a asparaginasa derivadas de </a:t>
            </a:r>
            <a:r>
              <a:rPr lang="es-MX" sz="800" i="1" dirty="0">
                <a:solidFill>
                  <a:schemeClr val="bg1"/>
                </a:solidFill>
                <a:latin typeface="Arial Nova Cond" panose="020B0506020202020204" pitchFamily="34" charset="0"/>
              </a:rPr>
              <a:t>E. coli</a:t>
            </a:r>
            <a:r>
              <a:rPr lang="es-MX" sz="800" dirty="0">
                <a:solidFill>
                  <a:schemeClr val="bg1"/>
                </a:solidFill>
                <a:latin typeface="Arial Nova Cond" panose="020B0506020202020204" pitchFamily="34" charset="0"/>
              </a:rPr>
              <a:t> pueden reaccionar a la PEG (4).</a:t>
            </a:r>
            <a:endParaRPr lang="es-PE" sz="800" dirty="0">
              <a:solidFill>
                <a:schemeClr val="bg1"/>
              </a:solidFill>
              <a:latin typeface="Arial Nova Cond" panose="020B0506020202020204" pitchFamily="34" charset="0"/>
            </a:endParaRPr>
          </a:p>
        </p:txBody>
      </p:sp>
    </p:spTree>
    <p:extLst>
      <p:ext uri="{BB962C8B-B14F-4D97-AF65-F5344CB8AC3E}">
        <p14:creationId xmlns:p14="http://schemas.microsoft.com/office/powerpoint/2010/main" val="914730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p:nvPr/>
        </p:nvSpPr>
        <p:spPr>
          <a:xfrm>
            <a:off x="184175" y="1266376"/>
            <a:ext cx="7184335" cy="9209295"/>
          </a:xfrm>
          <a:custGeom>
            <a:avLst/>
            <a:gdLst/>
            <a:ahLst/>
            <a:cxnLst/>
            <a:rect l="l" t="t" r="r" b="b"/>
            <a:pathLst>
              <a:path w="7033895" h="7908290">
                <a:moveTo>
                  <a:pt x="7033844" y="0"/>
                </a:moveTo>
                <a:lnTo>
                  <a:pt x="0" y="0"/>
                </a:lnTo>
                <a:lnTo>
                  <a:pt x="0" y="7908061"/>
                </a:lnTo>
                <a:lnTo>
                  <a:pt x="7033844" y="7908061"/>
                </a:lnTo>
                <a:lnTo>
                  <a:pt x="7033844" y="0"/>
                </a:lnTo>
                <a:close/>
              </a:path>
            </a:pathLst>
          </a:custGeom>
          <a:solidFill>
            <a:srgbClr val="FFFFFF"/>
          </a:solidFill>
        </p:spPr>
        <p:txBody>
          <a:bodyPr wrap="square" lIns="0" tIns="0" rIns="0" bIns="0" rtlCol="0"/>
          <a:lstStyle/>
          <a:p>
            <a:endParaRPr lang="es-PE" dirty="0"/>
          </a:p>
        </p:txBody>
      </p:sp>
      <p:sp>
        <p:nvSpPr>
          <p:cNvPr id="9" name="object 9"/>
          <p:cNvSpPr txBox="1"/>
          <p:nvPr/>
        </p:nvSpPr>
        <p:spPr>
          <a:xfrm>
            <a:off x="244559" y="1071979"/>
            <a:ext cx="3914016" cy="185307"/>
          </a:xfrm>
          <a:prstGeom prst="rect">
            <a:avLst/>
          </a:prstGeom>
        </p:spPr>
        <p:txBody>
          <a:bodyPr vert="horz" wrap="square" lIns="0" tIns="15875" rIns="0" bIns="0" rtlCol="0">
            <a:spAutoFit/>
          </a:bodyPr>
          <a:lstStyle/>
          <a:p>
            <a:pPr marL="12700">
              <a:lnSpc>
                <a:spcPct val="100000"/>
              </a:lnSpc>
              <a:spcBef>
                <a:spcPts val="125"/>
              </a:spcBef>
            </a:pPr>
            <a:r>
              <a:rPr sz="1100" b="1" dirty="0">
                <a:solidFill>
                  <a:srgbClr val="FFFFFF"/>
                </a:solidFill>
                <a:latin typeface="Tahoma"/>
                <a:cs typeface="Tahoma"/>
              </a:rPr>
              <a:t>Información</a:t>
            </a:r>
            <a:r>
              <a:rPr sz="1100" b="1" spc="-5" dirty="0">
                <a:solidFill>
                  <a:srgbClr val="FFFFFF"/>
                </a:solidFill>
                <a:latin typeface="Tahoma"/>
                <a:cs typeface="Tahoma"/>
              </a:rPr>
              <a:t> para</a:t>
            </a:r>
            <a:r>
              <a:rPr sz="1100" b="1" dirty="0">
                <a:solidFill>
                  <a:srgbClr val="FFFFFF"/>
                </a:solidFill>
                <a:latin typeface="Tahoma"/>
                <a:cs typeface="Tahoma"/>
              </a:rPr>
              <a:t> </a:t>
            </a:r>
            <a:r>
              <a:rPr sz="1100" b="1" spc="-5" dirty="0">
                <a:solidFill>
                  <a:srgbClr val="FFFFFF"/>
                </a:solidFill>
                <a:latin typeface="Tahoma"/>
                <a:cs typeface="Tahoma"/>
              </a:rPr>
              <a:t>profesionales</a:t>
            </a:r>
            <a:r>
              <a:rPr sz="1100" b="1" dirty="0">
                <a:solidFill>
                  <a:srgbClr val="FFFFFF"/>
                </a:solidFill>
                <a:latin typeface="Tahoma"/>
                <a:cs typeface="Tahoma"/>
              </a:rPr>
              <a:t> de la </a:t>
            </a:r>
            <a:r>
              <a:rPr sz="1100" b="1" spc="-5" dirty="0">
                <a:solidFill>
                  <a:srgbClr val="FFFFFF"/>
                </a:solidFill>
                <a:latin typeface="Tahoma"/>
                <a:cs typeface="Tahoma"/>
              </a:rPr>
              <a:t>salud</a:t>
            </a:r>
            <a:endParaRPr sz="1100" b="1" dirty="0">
              <a:latin typeface="Tahoma"/>
              <a:cs typeface="Tahoma"/>
            </a:endParaRPr>
          </a:p>
        </p:txBody>
      </p:sp>
      <p:grpSp>
        <p:nvGrpSpPr>
          <p:cNvPr id="13" name="object 13"/>
          <p:cNvGrpSpPr/>
          <p:nvPr/>
        </p:nvGrpSpPr>
        <p:grpSpPr>
          <a:xfrm>
            <a:off x="5626387" y="143398"/>
            <a:ext cx="1742123" cy="422904"/>
            <a:chOff x="383136" y="350532"/>
            <a:chExt cx="1915795" cy="497205"/>
          </a:xfrm>
        </p:grpSpPr>
        <p:sp>
          <p:nvSpPr>
            <p:cNvPr id="14" name="object 14"/>
            <p:cNvSpPr/>
            <p:nvPr/>
          </p:nvSpPr>
          <p:spPr>
            <a:xfrm>
              <a:off x="383133" y="356920"/>
              <a:ext cx="1073785" cy="295910"/>
            </a:xfrm>
            <a:custGeom>
              <a:avLst/>
              <a:gdLst/>
              <a:ahLst/>
              <a:cxnLst/>
              <a:rect l="l" t="t" r="r" b="b"/>
              <a:pathLst>
                <a:path w="1073785" h="295909">
                  <a:moveTo>
                    <a:pt x="153631" y="4648"/>
                  </a:moveTo>
                  <a:lnTo>
                    <a:pt x="0" y="4648"/>
                  </a:lnTo>
                  <a:lnTo>
                    <a:pt x="0" y="55448"/>
                  </a:lnTo>
                  <a:lnTo>
                    <a:pt x="40982" y="55448"/>
                  </a:lnTo>
                  <a:lnTo>
                    <a:pt x="40982" y="240868"/>
                  </a:lnTo>
                  <a:lnTo>
                    <a:pt x="0" y="240868"/>
                  </a:lnTo>
                  <a:lnTo>
                    <a:pt x="0" y="290398"/>
                  </a:lnTo>
                  <a:lnTo>
                    <a:pt x="153631" y="290398"/>
                  </a:lnTo>
                  <a:lnTo>
                    <a:pt x="153631" y="240868"/>
                  </a:lnTo>
                  <a:lnTo>
                    <a:pt x="112649" y="240868"/>
                  </a:lnTo>
                  <a:lnTo>
                    <a:pt x="112649" y="55448"/>
                  </a:lnTo>
                  <a:lnTo>
                    <a:pt x="153631" y="55448"/>
                  </a:lnTo>
                  <a:lnTo>
                    <a:pt x="153631" y="4648"/>
                  </a:lnTo>
                  <a:close/>
                </a:path>
                <a:path w="1073785" h="295909">
                  <a:moveTo>
                    <a:pt x="394017" y="4648"/>
                  </a:moveTo>
                  <a:lnTo>
                    <a:pt x="201129" y="4648"/>
                  </a:lnTo>
                  <a:lnTo>
                    <a:pt x="201129" y="59258"/>
                  </a:lnTo>
                  <a:lnTo>
                    <a:pt x="201129" y="110058"/>
                  </a:lnTo>
                  <a:lnTo>
                    <a:pt x="201129" y="163398"/>
                  </a:lnTo>
                  <a:lnTo>
                    <a:pt x="201129" y="235788"/>
                  </a:lnTo>
                  <a:lnTo>
                    <a:pt x="201129" y="290398"/>
                  </a:lnTo>
                  <a:lnTo>
                    <a:pt x="394017" y="290398"/>
                  </a:lnTo>
                  <a:lnTo>
                    <a:pt x="394017" y="235788"/>
                  </a:lnTo>
                  <a:lnTo>
                    <a:pt x="272376" y="235788"/>
                  </a:lnTo>
                  <a:lnTo>
                    <a:pt x="272376" y="163398"/>
                  </a:lnTo>
                  <a:lnTo>
                    <a:pt x="384454" y="163398"/>
                  </a:lnTo>
                  <a:lnTo>
                    <a:pt x="384454" y="110058"/>
                  </a:lnTo>
                  <a:lnTo>
                    <a:pt x="272376" y="110058"/>
                  </a:lnTo>
                  <a:lnTo>
                    <a:pt x="272376" y="59258"/>
                  </a:lnTo>
                  <a:lnTo>
                    <a:pt x="394017" y="59258"/>
                  </a:lnTo>
                  <a:lnTo>
                    <a:pt x="394017" y="4648"/>
                  </a:lnTo>
                  <a:close/>
                </a:path>
                <a:path w="1073785" h="295909">
                  <a:moveTo>
                    <a:pt x="653211" y="4648"/>
                  </a:moveTo>
                  <a:lnTo>
                    <a:pt x="412991" y="4648"/>
                  </a:lnTo>
                  <a:lnTo>
                    <a:pt x="412991" y="59258"/>
                  </a:lnTo>
                  <a:lnTo>
                    <a:pt x="497281" y="59258"/>
                  </a:lnTo>
                  <a:lnTo>
                    <a:pt x="497281" y="290398"/>
                  </a:lnTo>
                  <a:lnTo>
                    <a:pt x="568921" y="290398"/>
                  </a:lnTo>
                  <a:lnTo>
                    <a:pt x="568921" y="59258"/>
                  </a:lnTo>
                  <a:lnTo>
                    <a:pt x="653211" y="59258"/>
                  </a:lnTo>
                  <a:lnTo>
                    <a:pt x="653211" y="4648"/>
                  </a:lnTo>
                  <a:close/>
                </a:path>
                <a:path w="1073785" h="295909">
                  <a:moveTo>
                    <a:pt x="894588" y="201333"/>
                  </a:moveTo>
                  <a:lnTo>
                    <a:pt x="886447" y="163296"/>
                  </a:lnTo>
                  <a:lnTo>
                    <a:pt x="849858" y="130517"/>
                  </a:lnTo>
                  <a:lnTo>
                    <a:pt x="779830" y="109943"/>
                  </a:lnTo>
                  <a:lnTo>
                    <a:pt x="769620" y="107289"/>
                  </a:lnTo>
                  <a:lnTo>
                    <a:pt x="742099" y="88303"/>
                  </a:lnTo>
                  <a:lnTo>
                    <a:pt x="742099" y="76022"/>
                  </a:lnTo>
                  <a:lnTo>
                    <a:pt x="779259" y="52362"/>
                  </a:lnTo>
                  <a:lnTo>
                    <a:pt x="784885" y="51892"/>
                  </a:lnTo>
                  <a:lnTo>
                    <a:pt x="791133" y="51892"/>
                  </a:lnTo>
                  <a:lnTo>
                    <a:pt x="838174" y="61290"/>
                  </a:lnTo>
                  <a:lnTo>
                    <a:pt x="876960" y="84264"/>
                  </a:lnTo>
                  <a:lnTo>
                    <a:pt x="883285" y="84264"/>
                  </a:lnTo>
                  <a:lnTo>
                    <a:pt x="883285" y="19151"/>
                  </a:lnTo>
                  <a:lnTo>
                    <a:pt x="872998" y="14973"/>
                  </a:lnTo>
                  <a:lnTo>
                    <a:pt x="825550" y="2895"/>
                  </a:lnTo>
                  <a:lnTo>
                    <a:pt x="787501" y="0"/>
                  </a:lnTo>
                  <a:lnTo>
                    <a:pt x="763168" y="1549"/>
                  </a:lnTo>
                  <a:lnTo>
                    <a:pt x="720839" y="13944"/>
                  </a:lnTo>
                  <a:lnTo>
                    <a:pt x="687997" y="38150"/>
                  </a:lnTo>
                  <a:lnTo>
                    <a:pt x="668934" y="89636"/>
                  </a:lnTo>
                  <a:lnTo>
                    <a:pt x="669823" y="103860"/>
                  </a:lnTo>
                  <a:lnTo>
                    <a:pt x="691642" y="148424"/>
                  </a:lnTo>
                  <a:lnTo>
                    <a:pt x="730808" y="170472"/>
                  </a:lnTo>
                  <a:lnTo>
                    <a:pt x="777786" y="182460"/>
                  </a:lnTo>
                  <a:lnTo>
                    <a:pt x="800646" y="188226"/>
                  </a:lnTo>
                  <a:lnTo>
                    <a:pt x="807364" y="191477"/>
                  </a:lnTo>
                  <a:lnTo>
                    <a:pt x="818603" y="200418"/>
                  </a:lnTo>
                  <a:lnTo>
                    <a:pt x="821410" y="206248"/>
                  </a:lnTo>
                  <a:lnTo>
                    <a:pt x="821410" y="219760"/>
                  </a:lnTo>
                  <a:lnTo>
                    <a:pt x="780694" y="243014"/>
                  </a:lnTo>
                  <a:lnTo>
                    <a:pt x="775296" y="243459"/>
                  </a:lnTo>
                  <a:lnTo>
                    <a:pt x="771220" y="243459"/>
                  </a:lnTo>
                  <a:lnTo>
                    <a:pt x="721029" y="233692"/>
                  </a:lnTo>
                  <a:lnTo>
                    <a:pt x="684720" y="214299"/>
                  </a:lnTo>
                  <a:lnTo>
                    <a:pt x="673709" y="205727"/>
                  </a:lnTo>
                  <a:lnTo>
                    <a:pt x="667194" y="205727"/>
                  </a:lnTo>
                  <a:lnTo>
                    <a:pt x="667194" y="273532"/>
                  </a:lnTo>
                  <a:lnTo>
                    <a:pt x="678053" y="278041"/>
                  </a:lnTo>
                  <a:lnTo>
                    <a:pt x="726160" y="292011"/>
                  </a:lnTo>
                  <a:lnTo>
                    <a:pt x="770839" y="295567"/>
                  </a:lnTo>
                  <a:lnTo>
                    <a:pt x="797814" y="293954"/>
                  </a:lnTo>
                  <a:lnTo>
                    <a:pt x="842975" y="281012"/>
                  </a:lnTo>
                  <a:lnTo>
                    <a:pt x="875779" y="255727"/>
                  </a:lnTo>
                  <a:lnTo>
                    <a:pt x="892492" y="221551"/>
                  </a:lnTo>
                  <a:lnTo>
                    <a:pt x="894588" y="201333"/>
                  </a:lnTo>
                  <a:close/>
                </a:path>
                <a:path w="1073785" h="295909">
                  <a:moveTo>
                    <a:pt x="1073302" y="4648"/>
                  </a:moveTo>
                  <a:lnTo>
                    <a:pt x="919670" y="4648"/>
                  </a:lnTo>
                  <a:lnTo>
                    <a:pt x="919670" y="55448"/>
                  </a:lnTo>
                  <a:lnTo>
                    <a:pt x="960653" y="55448"/>
                  </a:lnTo>
                  <a:lnTo>
                    <a:pt x="960653" y="240868"/>
                  </a:lnTo>
                  <a:lnTo>
                    <a:pt x="919670" y="240868"/>
                  </a:lnTo>
                  <a:lnTo>
                    <a:pt x="919670" y="290398"/>
                  </a:lnTo>
                  <a:lnTo>
                    <a:pt x="1073302" y="290398"/>
                  </a:lnTo>
                  <a:lnTo>
                    <a:pt x="1073302" y="240868"/>
                  </a:lnTo>
                  <a:lnTo>
                    <a:pt x="1032306" y="240868"/>
                  </a:lnTo>
                  <a:lnTo>
                    <a:pt x="1032306" y="55448"/>
                  </a:lnTo>
                  <a:lnTo>
                    <a:pt x="1073302" y="55448"/>
                  </a:lnTo>
                  <a:lnTo>
                    <a:pt x="1073302" y="4648"/>
                  </a:lnTo>
                  <a:close/>
                </a:path>
              </a:pathLst>
            </a:custGeom>
            <a:solidFill>
              <a:srgbClr val="FFFFFF"/>
            </a:solidFill>
          </p:spPr>
          <p:txBody>
            <a:bodyPr wrap="square" lIns="0" tIns="0" rIns="0" bIns="0" rtlCol="0"/>
            <a:lstStyle/>
            <a:p>
              <a:endParaRPr dirty="0"/>
            </a:p>
          </p:txBody>
        </p:sp>
        <p:pic>
          <p:nvPicPr>
            <p:cNvPr id="15" name="object 15"/>
            <p:cNvPicPr/>
            <p:nvPr/>
          </p:nvPicPr>
          <p:blipFill>
            <a:blip r:embed="rId3" cstate="print"/>
            <a:stretch>
              <a:fillRect/>
            </a:stretch>
          </p:blipFill>
          <p:spPr>
            <a:xfrm>
              <a:off x="1558353" y="350532"/>
              <a:ext cx="740074" cy="491947"/>
            </a:xfrm>
            <a:prstGeom prst="rect">
              <a:avLst/>
            </a:prstGeom>
          </p:spPr>
        </p:pic>
        <p:sp>
          <p:nvSpPr>
            <p:cNvPr id="16" name="object 16"/>
            <p:cNvSpPr/>
            <p:nvPr/>
          </p:nvSpPr>
          <p:spPr>
            <a:xfrm>
              <a:off x="758812" y="678611"/>
              <a:ext cx="697230" cy="169545"/>
            </a:xfrm>
            <a:custGeom>
              <a:avLst/>
              <a:gdLst/>
              <a:ahLst/>
              <a:cxnLst/>
              <a:rect l="l" t="t" r="r" b="b"/>
              <a:pathLst>
                <a:path w="697230" h="169544">
                  <a:moveTo>
                    <a:pt x="98793" y="11480"/>
                  </a:moveTo>
                  <a:lnTo>
                    <a:pt x="0" y="11480"/>
                  </a:lnTo>
                  <a:lnTo>
                    <a:pt x="0" y="33070"/>
                  </a:lnTo>
                  <a:lnTo>
                    <a:pt x="0" y="73710"/>
                  </a:lnTo>
                  <a:lnTo>
                    <a:pt x="0" y="95300"/>
                  </a:lnTo>
                  <a:lnTo>
                    <a:pt x="0" y="144830"/>
                  </a:lnTo>
                  <a:lnTo>
                    <a:pt x="0" y="166420"/>
                  </a:lnTo>
                  <a:lnTo>
                    <a:pt x="98793" y="166420"/>
                  </a:lnTo>
                  <a:lnTo>
                    <a:pt x="98793" y="144830"/>
                  </a:lnTo>
                  <a:lnTo>
                    <a:pt x="25895" y="144830"/>
                  </a:lnTo>
                  <a:lnTo>
                    <a:pt x="25895" y="95300"/>
                  </a:lnTo>
                  <a:lnTo>
                    <a:pt x="90309" y="95300"/>
                  </a:lnTo>
                  <a:lnTo>
                    <a:pt x="90309" y="73710"/>
                  </a:lnTo>
                  <a:lnTo>
                    <a:pt x="25895" y="73710"/>
                  </a:lnTo>
                  <a:lnTo>
                    <a:pt x="25895" y="33070"/>
                  </a:lnTo>
                  <a:lnTo>
                    <a:pt x="98793" y="33070"/>
                  </a:lnTo>
                  <a:lnTo>
                    <a:pt x="98793" y="11480"/>
                  </a:lnTo>
                  <a:close/>
                </a:path>
                <a:path w="697230" h="169544">
                  <a:moveTo>
                    <a:pt x="199529" y="122821"/>
                  </a:moveTo>
                  <a:lnTo>
                    <a:pt x="165620" y="96151"/>
                  </a:lnTo>
                  <a:lnTo>
                    <a:pt x="153581" y="93700"/>
                  </a:lnTo>
                  <a:lnTo>
                    <a:pt x="148475" y="91960"/>
                  </a:lnTo>
                  <a:lnTo>
                    <a:pt x="140068" y="87388"/>
                  </a:lnTo>
                  <a:lnTo>
                    <a:pt x="137947" y="84137"/>
                  </a:lnTo>
                  <a:lnTo>
                    <a:pt x="137947" y="75184"/>
                  </a:lnTo>
                  <a:lnTo>
                    <a:pt x="140068" y="71628"/>
                  </a:lnTo>
                  <a:lnTo>
                    <a:pt x="148475" y="66916"/>
                  </a:lnTo>
                  <a:lnTo>
                    <a:pt x="153708" y="65735"/>
                  </a:lnTo>
                  <a:lnTo>
                    <a:pt x="159943" y="65735"/>
                  </a:lnTo>
                  <a:lnTo>
                    <a:pt x="168440" y="66268"/>
                  </a:lnTo>
                  <a:lnTo>
                    <a:pt x="176530" y="67881"/>
                  </a:lnTo>
                  <a:lnTo>
                    <a:pt x="184213" y="70548"/>
                  </a:lnTo>
                  <a:lnTo>
                    <a:pt x="191490" y="74282"/>
                  </a:lnTo>
                  <a:lnTo>
                    <a:pt x="195199" y="53022"/>
                  </a:lnTo>
                  <a:lnTo>
                    <a:pt x="186499" y="49288"/>
                  </a:lnTo>
                  <a:lnTo>
                    <a:pt x="177393" y="46609"/>
                  </a:lnTo>
                  <a:lnTo>
                    <a:pt x="167894" y="45008"/>
                  </a:lnTo>
                  <a:lnTo>
                    <a:pt x="157975" y="44462"/>
                  </a:lnTo>
                  <a:lnTo>
                    <a:pt x="148069" y="45021"/>
                  </a:lnTo>
                  <a:lnTo>
                    <a:pt x="113271" y="72212"/>
                  </a:lnTo>
                  <a:lnTo>
                    <a:pt x="112496" y="80886"/>
                  </a:lnTo>
                  <a:lnTo>
                    <a:pt x="112496" y="89357"/>
                  </a:lnTo>
                  <a:lnTo>
                    <a:pt x="146189" y="115506"/>
                  </a:lnTo>
                  <a:lnTo>
                    <a:pt x="158229" y="118110"/>
                  </a:lnTo>
                  <a:lnTo>
                    <a:pt x="163334" y="119888"/>
                  </a:lnTo>
                  <a:lnTo>
                    <a:pt x="171742" y="124447"/>
                  </a:lnTo>
                  <a:lnTo>
                    <a:pt x="173863" y="127787"/>
                  </a:lnTo>
                  <a:lnTo>
                    <a:pt x="173863" y="132194"/>
                  </a:lnTo>
                  <a:lnTo>
                    <a:pt x="172288" y="138722"/>
                  </a:lnTo>
                  <a:lnTo>
                    <a:pt x="167551" y="143370"/>
                  </a:lnTo>
                  <a:lnTo>
                    <a:pt x="159664" y="146164"/>
                  </a:lnTo>
                  <a:lnTo>
                    <a:pt x="148628" y="147091"/>
                  </a:lnTo>
                  <a:lnTo>
                    <a:pt x="139115" y="146608"/>
                  </a:lnTo>
                  <a:lnTo>
                    <a:pt x="130175" y="145148"/>
                  </a:lnTo>
                  <a:lnTo>
                    <a:pt x="121818" y="142709"/>
                  </a:lnTo>
                  <a:lnTo>
                    <a:pt x="114020" y="139280"/>
                  </a:lnTo>
                  <a:lnTo>
                    <a:pt x="110540" y="160045"/>
                  </a:lnTo>
                  <a:lnTo>
                    <a:pt x="119634" y="163690"/>
                  </a:lnTo>
                  <a:lnTo>
                    <a:pt x="129476" y="166281"/>
                  </a:lnTo>
                  <a:lnTo>
                    <a:pt x="140081" y="167843"/>
                  </a:lnTo>
                  <a:lnTo>
                    <a:pt x="151447" y="168351"/>
                  </a:lnTo>
                  <a:lnTo>
                    <a:pt x="172491" y="166052"/>
                  </a:lnTo>
                  <a:lnTo>
                    <a:pt x="187515" y="159131"/>
                  </a:lnTo>
                  <a:lnTo>
                    <a:pt x="196532" y="147599"/>
                  </a:lnTo>
                  <a:lnTo>
                    <a:pt x="199529" y="131445"/>
                  </a:lnTo>
                  <a:lnTo>
                    <a:pt x="199529" y="122821"/>
                  </a:lnTo>
                  <a:close/>
                </a:path>
                <a:path w="697230" h="169544">
                  <a:moveTo>
                    <a:pt x="312686" y="122682"/>
                  </a:moveTo>
                  <a:lnTo>
                    <a:pt x="293839" y="86906"/>
                  </a:lnTo>
                  <a:lnTo>
                    <a:pt x="257746" y="73063"/>
                  </a:lnTo>
                  <a:lnTo>
                    <a:pt x="251625" y="69875"/>
                  </a:lnTo>
                  <a:lnTo>
                    <a:pt x="241465" y="62077"/>
                  </a:lnTo>
                  <a:lnTo>
                    <a:pt x="238925" y="57188"/>
                  </a:lnTo>
                  <a:lnTo>
                    <a:pt x="238925" y="44805"/>
                  </a:lnTo>
                  <a:lnTo>
                    <a:pt x="241528" y="39916"/>
                  </a:lnTo>
                  <a:lnTo>
                    <a:pt x="251980" y="33401"/>
                  </a:lnTo>
                  <a:lnTo>
                    <a:pt x="258584" y="31775"/>
                  </a:lnTo>
                  <a:lnTo>
                    <a:pt x="266560" y="31775"/>
                  </a:lnTo>
                  <a:lnTo>
                    <a:pt x="277164" y="32410"/>
                  </a:lnTo>
                  <a:lnTo>
                    <a:pt x="287007" y="34340"/>
                  </a:lnTo>
                  <a:lnTo>
                    <a:pt x="296100" y="37541"/>
                  </a:lnTo>
                  <a:lnTo>
                    <a:pt x="304431" y="42049"/>
                  </a:lnTo>
                  <a:lnTo>
                    <a:pt x="308127" y="20764"/>
                  </a:lnTo>
                  <a:lnTo>
                    <a:pt x="298475" y="15748"/>
                  </a:lnTo>
                  <a:lnTo>
                    <a:pt x="287832" y="12166"/>
                  </a:lnTo>
                  <a:lnTo>
                    <a:pt x="276174" y="10020"/>
                  </a:lnTo>
                  <a:lnTo>
                    <a:pt x="263525" y="9309"/>
                  </a:lnTo>
                  <a:lnTo>
                    <a:pt x="253072" y="9994"/>
                  </a:lnTo>
                  <a:lnTo>
                    <a:pt x="216052" y="34099"/>
                  </a:lnTo>
                  <a:lnTo>
                    <a:pt x="212382" y="53517"/>
                  </a:lnTo>
                  <a:lnTo>
                    <a:pt x="212852" y="60769"/>
                  </a:lnTo>
                  <a:lnTo>
                    <a:pt x="245732" y="96647"/>
                  </a:lnTo>
                  <a:lnTo>
                    <a:pt x="267335" y="104546"/>
                  </a:lnTo>
                  <a:lnTo>
                    <a:pt x="273443" y="107645"/>
                  </a:lnTo>
                  <a:lnTo>
                    <a:pt x="283603" y="114973"/>
                  </a:lnTo>
                  <a:lnTo>
                    <a:pt x="286156" y="119583"/>
                  </a:lnTo>
                  <a:lnTo>
                    <a:pt x="286156" y="132130"/>
                  </a:lnTo>
                  <a:lnTo>
                    <a:pt x="283121" y="137401"/>
                  </a:lnTo>
                  <a:lnTo>
                    <a:pt x="271094" y="144576"/>
                  </a:lnTo>
                  <a:lnTo>
                    <a:pt x="263448" y="146380"/>
                  </a:lnTo>
                  <a:lnTo>
                    <a:pt x="254165" y="146380"/>
                  </a:lnTo>
                  <a:lnTo>
                    <a:pt x="242633" y="145719"/>
                  </a:lnTo>
                  <a:lnTo>
                    <a:pt x="232003" y="143751"/>
                  </a:lnTo>
                  <a:lnTo>
                    <a:pt x="222288" y="140462"/>
                  </a:lnTo>
                  <a:lnTo>
                    <a:pt x="213461" y="135864"/>
                  </a:lnTo>
                  <a:lnTo>
                    <a:pt x="209981" y="157111"/>
                  </a:lnTo>
                  <a:lnTo>
                    <a:pt x="219887" y="162140"/>
                  </a:lnTo>
                  <a:lnTo>
                    <a:pt x="230924" y="165735"/>
                  </a:lnTo>
                  <a:lnTo>
                    <a:pt x="243065" y="167881"/>
                  </a:lnTo>
                  <a:lnTo>
                    <a:pt x="256324" y="168605"/>
                  </a:lnTo>
                  <a:lnTo>
                    <a:pt x="263753" y="168325"/>
                  </a:lnTo>
                  <a:lnTo>
                    <a:pt x="300037" y="154025"/>
                  </a:lnTo>
                  <a:lnTo>
                    <a:pt x="312166" y="130187"/>
                  </a:lnTo>
                  <a:lnTo>
                    <a:pt x="312686" y="122682"/>
                  </a:lnTo>
                  <a:close/>
                </a:path>
                <a:path w="697230" h="169544">
                  <a:moveTo>
                    <a:pt x="414528" y="88696"/>
                  </a:moveTo>
                  <a:lnTo>
                    <a:pt x="386740" y="47015"/>
                  </a:lnTo>
                  <a:lnTo>
                    <a:pt x="365125" y="44234"/>
                  </a:lnTo>
                  <a:lnTo>
                    <a:pt x="354876" y="44729"/>
                  </a:lnTo>
                  <a:lnTo>
                    <a:pt x="344360" y="46189"/>
                  </a:lnTo>
                  <a:lnTo>
                    <a:pt x="333552" y="48628"/>
                  </a:lnTo>
                  <a:lnTo>
                    <a:pt x="322478" y="52044"/>
                  </a:lnTo>
                  <a:lnTo>
                    <a:pt x="325958" y="73075"/>
                  </a:lnTo>
                  <a:lnTo>
                    <a:pt x="335775" y="69761"/>
                  </a:lnTo>
                  <a:lnTo>
                    <a:pt x="345440" y="67398"/>
                  </a:lnTo>
                  <a:lnTo>
                    <a:pt x="354939" y="65976"/>
                  </a:lnTo>
                  <a:lnTo>
                    <a:pt x="364261" y="65493"/>
                  </a:lnTo>
                  <a:lnTo>
                    <a:pt x="372364" y="65493"/>
                  </a:lnTo>
                  <a:lnTo>
                    <a:pt x="378574" y="67246"/>
                  </a:lnTo>
                  <a:lnTo>
                    <a:pt x="387134" y="74256"/>
                  </a:lnTo>
                  <a:lnTo>
                    <a:pt x="389280" y="80225"/>
                  </a:lnTo>
                  <a:lnTo>
                    <a:pt x="389280" y="95542"/>
                  </a:lnTo>
                  <a:lnTo>
                    <a:pt x="389280" y="111429"/>
                  </a:lnTo>
                  <a:lnTo>
                    <a:pt x="389280" y="147828"/>
                  </a:lnTo>
                  <a:lnTo>
                    <a:pt x="383628" y="149948"/>
                  </a:lnTo>
                  <a:lnTo>
                    <a:pt x="376809" y="151003"/>
                  </a:lnTo>
                  <a:lnTo>
                    <a:pt x="360553" y="151003"/>
                  </a:lnTo>
                  <a:lnTo>
                    <a:pt x="354126" y="149339"/>
                  </a:lnTo>
                  <a:lnTo>
                    <a:pt x="344995" y="142659"/>
                  </a:lnTo>
                  <a:lnTo>
                    <a:pt x="342709" y="137820"/>
                  </a:lnTo>
                  <a:lnTo>
                    <a:pt x="342709" y="131445"/>
                  </a:lnTo>
                  <a:lnTo>
                    <a:pt x="344449" y="122694"/>
                  </a:lnTo>
                  <a:lnTo>
                    <a:pt x="349681" y="116433"/>
                  </a:lnTo>
                  <a:lnTo>
                    <a:pt x="358381" y="112687"/>
                  </a:lnTo>
                  <a:lnTo>
                    <a:pt x="370573" y="111429"/>
                  </a:lnTo>
                  <a:lnTo>
                    <a:pt x="389280" y="111429"/>
                  </a:lnTo>
                  <a:lnTo>
                    <a:pt x="389280" y="95542"/>
                  </a:lnTo>
                  <a:lnTo>
                    <a:pt x="365569" y="95542"/>
                  </a:lnTo>
                  <a:lnTo>
                    <a:pt x="353961" y="96088"/>
                  </a:lnTo>
                  <a:lnTo>
                    <a:pt x="319811" y="115519"/>
                  </a:lnTo>
                  <a:lnTo>
                    <a:pt x="316814" y="132676"/>
                  </a:lnTo>
                  <a:lnTo>
                    <a:pt x="317639" y="141757"/>
                  </a:lnTo>
                  <a:lnTo>
                    <a:pt x="355917" y="168554"/>
                  </a:lnTo>
                  <a:lnTo>
                    <a:pt x="367309" y="169075"/>
                  </a:lnTo>
                  <a:lnTo>
                    <a:pt x="379806" y="168605"/>
                  </a:lnTo>
                  <a:lnTo>
                    <a:pt x="391845" y="167195"/>
                  </a:lnTo>
                  <a:lnTo>
                    <a:pt x="403428" y="164833"/>
                  </a:lnTo>
                  <a:lnTo>
                    <a:pt x="414528" y="161505"/>
                  </a:lnTo>
                  <a:lnTo>
                    <a:pt x="414528" y="151003"/>
                  </a:lnTo>
                  <a:lnTo>
                    <a:pt x="414528" y="111429"/>
                  </a:lnTo>
                  <a:lnTo>
                    <a:pt x="414528" y="88696"/>
                  </a:lnTo>
                  <a:close/>
                </a:path>
                <a:path w="697230" h="169544">
                  <a:moveTo>
                    <a:pt x="477850" y="164947"/>
                  </a:moveTo>
                  <a:lnTo>
                    <a:pt x="474370" y="144665"/>
                  </a:lnTo>
                  <a:lnTo>
                    <a:pt x="471170" y="146126"/>
                  </a:lnTo>
                  <a:lnTo>
                    <a:pt x="467982" y="146862"/>
                  </a:lnTo>
                  <a:lnTo>
                    <a:pt x="460883" y="146862"/>
                  </a:lnTo>
                  <a:lnTo>
                    <a:pt x="457974" y="145364"/>
                  </a:lnTo>
                  <a:lnTo>
                    <a:pt x="454202" y="139306"/>
                  </a:lnTo>
                  <a:lnTo>
                    <a:pt x="453250" y="133819"/>
                  </a:lnTo>
                  <a:lnTo>
                    <a:pt x="453250" y="12"/>
                  </a:lnTo>
                  <a:lnTo>
                    <a:pt x="428015" y="12"/>
                  </a:lnTo>
                  <a:lnTo>
                    <a:pt x="428015" y="128282"/>
                  </a:lnTo>
                  <a:lnTo>
                    <a:pt x="429869" y="145707"/>
                  </a:lnTo>
                  <a:lnTo>
                    <a:pt x="435457" y="158165"/>
                  </a:lnTo>
                  <a:lnTo>
                    <a:pt x="444779" y="165633"/>
                  </a:lnTo>
                  <a:lnTo>
                    <a:pt x="457822" y="168122"/>
                  </a:lnTo>
                  <a:lnTo>
                    <a:pt x="465505" y="168122"/>
                  </a:lnTo>
                  <a:lnTo>
                    <a:pt x="472198" y="167043"/>
                  </a:lnTo>
                  <a:lnTo>
                    <a:pt x="477850" y="164947"/>
                  </a:lnTo>
                  <a:close/>
                </a:path>
                <a:path w="697230" h="169544">
                  <a:moveTo>
                    <a:pt x="581850" y="47421"/>
                  </a:moveTo>
                  <a:lnTo>
                    <a:pt x="556615" y="47421"/>
                  </a:lnTo>
                  <a:lnTo>
                    <a:pt x="556615" y="142938"/>
                  </a:lnTo>
                  <a:lnTo>
                    <a:pt x="550227" y="146380"/>
                  </a:lnTo>
                  <a:lnTo>
                    <a:pt x="541947" y="148069"/>
                  </a:lnTo>
                  <a:lnTo>
                    <a:pt x="523392" y="148069"/>
                  </a:lnTo>
                  <a:lnTo>
                    <a:pt x="516712" y="146075"/>
                  </a:lnTo>
                  <a:lnTo>
                    <a:pt x="506857" y="138112"/>
                  </a:lnTo>
                  <a:lnTo>
                    <a:pt x="504380" y="130314"/>
                  </a:lnTo>
                  <a:lnTo>
                    <a:pt x="504380" y="47421"/>
                  </a:lnTo>
                  <a:lnTo>
                    <a:pt x="479145" y="47421"/>
                  </a:lnTo>
                  <a:lnTo>
                    <a:pt x="479145" y="129108"/>
                  </a:lnTo>
                  <a:lnTo>
                    <a:pt x="480568" y="136956"/>
                  </a:lnTo>
                  <a:lnTo>
                    <a:pt x="517512" y="168275"/>
                  </a:lnTo>
                  <a:lnTo>
                    <a:pt x="524179" y="169100"/>
                  </a:lnTo>
                  <a:lnTo>
                    <a:pt x="531596" y="169100"/>
                  </a:lnTo>
                  <a:lnTo>
                    <a:pt x="546811" y="168503"/>
                  </a:lnTo>
                  <a:lnTo>
                    <a:pt x="560260" y="166712"/>
                  </a:lnTo>
                  <a:lnTo>
                    <a:pt x="571931" y="163728"/>
                  </a:lnTo>
                  <a:lnTo>
                    <a:pt x="581850" y="159562"/>
                  </a:lnTo>
                  <a:lnTo>
                    <a:pt x="581850" y="47421"/>
                  </a:lnTo>
                  <a:close/>
                </a:path>
                <a:path w="697230" h="169544">
                  <a:moveTo>
                    <a:pt x="697179" y="0"/>
                  </a:moveTo>
                  <a:lnTo>
                    <a:pt x="671944" y="0"/>
                  </a:lnTo>
                  <a:lnTo>
                    <a:pt x="671944" y="48882"/>
                  </a:lnTo>
                  <a:lnTo>
                    <a:pt x="671944" y="70129"/>
                  </a:lnTo>
                  <a:lnTo>
                    <a:pt x="671944" y="144665"/>
                  </a:lnTo>
                  <a:lnTo>
                    <a:pt x="666991" y="146926"/>
                  </a:lnTo>
                  <a:lnTo>
                    <a:pt x="661136" y="148069"/>
                  </a:lnTo>
                  <a:lnTo>
                    <a:pt x="654304" y="148069"/>
                  </a:lnTo>
                  <a:lnTo>
                    <a:pt x="621753" y="126339"/>
                  </a:lnTo>
                  <a:lnTo>
                    <a:pt x="619277" y="107518"/>
                  </a:lnTo>
                  <a:lnTo>
                    <a:pt x="619912" y="97294"/>
                  </a:lnTo>
                  <a:lnTo>
                    <a:pt x="647077" y="66586"/>
                  </a:lnTo>
                  <a:lnTo>
                    <a:pt x="654100" y="65976"/>
                  </a:lnTo>
                  <a:lnTo>
                    <a:pt x="660768" y="65976"/>
                  </a:lnTo>
                  <a:lnTo>
                    <a:pt x="666711" y="67360"/>
                  </a:lnTo>
                  <a:lnTo>
                    <a:pt x="671944" y="70129"/>
                  </a:lnTo>
                  <a:lnTo>
                    <a:pt x="671944" y="48882"/>
                  </a:lnTo>
                  <a:lnTo>
                    <a:pt x="665695" y="46113"/>
                  </a:lnTo>
                  <a:lnTo>
                    <a:pt x="658152" y="44729"/>
                  </a:lnTo>
                  <a:lnTo>
                    <a:pt x="649300" y="44729"/>
                  </a:lnTo>
                  <a:lnTo>
                    <a:pt x="608850" y="59982"/>
                  </a:lnTo>
                  <a:lnTo>
                    <a:pt x="593394" y="106540"/>
                  </a:lnTo>
                  <a:lnTo>
                    <a:pt x="594423" y="121704"/>
                  </a:lnTo>
                  <a:lnTo>
                    <a:pt x="618934" y="160642"/>
                  </a:lnTo>
                  <a:lnTo>
                    <a:pt x="654977" y="169087"/>
                  </a:lnTo>
                  <a:lnTo>
                    <a:pt x="666089" y="168617"/>
                  </a:lnTo>
                  <a:lnTo>
                    <a:pt x="676833" y="167195"/>
                  </a:lnTo>
                  <a:lnTo>
                    <a:pt x="687197" y="164820"/>
                  </a:lnTo>
                  <a:lnTo>
                    <a:pt x="697179" y="161505"/>
                  </a:lnTo>
                  <a:lnTo>
                    <a:pt x="697179" y="148069"/>
                  </a:lnTo>
                  <a:lnTo>
                    <a:pt x="697179" y="65976"/>
                  </a:lnTo>
                  <a:lnTo>
                    <a:pt x="697179" y="48882"/>
                  </a:lnTo>
                  <a:lnTo>
                    <a:pt x="697179" y="0"/>
                  </a:lnTo>
                  <a:close/>
                </a:path>
              </a:pathLst>
            </a:custGeom>
            <a:solidFill>
              <a:srgbClr val="FFFFFF"/>
            </a:solidFill>
          </p:spPr>
          <p:txBody>
            <a:bodyPr wrap="square" lIns="0" tIns="0" rIns="0" bIns="0" rtlCol="0"/>
            <a:lstStyle/>
            <a:p>
              <a:endParaRPr dirty="0"/>
            </a:p>
          </p:txBody>
        </p:sp>
      </p:grpSp>
      <p:sp>
        <p:nvSpPr>
          <p:cNvPr id="97" name="Rectángulo 96"/>
          <p:cNvSpPr/>
          <p:nvPr/>
        </p:nvSpPr>
        <p:spPr>
          <a:xfrm>
            <a:off x="121976" y="393700"/>
            <a:ext cx="4343400" cy="630942"/>
          </a:xfrm>
          <a:prstGeom prst="rect">
            <a:avLst/>
          </a:prstGeom>
        </p:spPr>
        <p:txBody>
          <a:bodyPr wrap="square">
            <a:spAutoFit/>
          </a:bodyPr>
          <a:lstStyle/>
          <a:p>
            <a:pPr marL="15875" marR="20320">
              <a:lnSpc>
                <a:spcPts val="2100"/>
              </a:lnSpc>
              <a:spcBef>
                <a:spcPts val="420"/>
              </a:spcBef>
            </a:pPr>
            <a:r>
              <a:rPr lang="es-PE" sz="2000" b="1" spc="-5" dirty="0">
                <a:solidFill>
                  <a:schemeClr val="bg1"/>
                </a:solidFill>
                <a:latin typeface="Tahoma"/>
                <a:cs typeface="Tahoma"/>
              </a:rPr>
              <a:t>Comunicado de Seguridad de Farmacovigilancia </a:t>
            </a:r>
            <a:endParaRPr lang="es-PE" sz="2000" dirty="0">
              <a:solidFill>
                <a:schemeClr val="bg1"/>
              </a:solidFill>
              <a:latin typeface="Tahoma"/>
              <a:cs typeface="Tahoma"/>
            </a:endParaRPr>
          </a:p>
        </p:txBody>
      </p:sp>
      <p:pic>
        <p:nvPicPr>
          <p:cNvPr id="30" name="Imagen 29">
            <a:extLst>
              <a:ext uri="{FF2B5EF4-FFF2-40B4-BE49-F238E27FC236}">
                <a16:creationId xmlns:a16="http://schemas.microsoft.com/office/drawing/2014/main" id="{164B8655-C136-492E-A537-CF235C79A8BA}"/>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371290" y="10028880"/>
            <a:ext cx="1511300" cy="400050"/>
          </a:xfrm>
          <a:prstGeom prst="rect">
            <a:avLst/>
          </a:prstGeom>
        </p:spPr>
      </p:pic>
      <p:sp>
        <p:nvSpPr>
          <p:cNvPr id="12" name="CuadroTexto 11">
            <a:extLst>
              <a:ext uri="{FF2B5EF4-FFF2-40B4-BE49-F238E27FC236}">
                <a16:creationId xmlns:a16="http://schemas.microsoft.com/office/drawing/2014/main" id="{D920AC8B-50BE-ACE4-2571-CE13D6AC3761}"/>
              </a:ext>
            </a:extLst>
          </p:cNvPr>
          <p:cNvSpPr txBox="1"/>
          <p:nvPr/>
        </p:nvSpPr>
        <p:spPr>
          <a:xfrm>
            <a:off x="5667162" y="7278660"/>
            <a:ext cx="1685473" cy="215444"/>
          </a:xfrm>
          <a:prstGeom prst="rect">
            <a:avLst/>
          </a:prstGeom>
          <a:noFill/>
        </p:spPr>
        <p:txBody>
          <a:bodyPr wrap="square" rtlCol="0">
            <a:spAutoFit/>
          </a:bodyPr>
          <a:lstStyle/>
          <a:p>
            <a:pPr algn="just"/>
            <a:endParaRPr lang="es-PE" sz="800" dirty="0">
              <a:solidFill>
                <a:schemeClr val="tx2"/>
              </a:solidFill>
              <a:latin typeface="Raleway" pitchFamily="2" charset="0"/>
              <a:cs typeface="Arial" panose="020B0604020202020204" pitchFamily="34" charset="0"/>
            </a:endParaRPr>
          </a:p>
        </p:txBody>
      </p:sp>
      <p:sp>
        <p:nvSpPr>
          <p:cNvPr id="26" name="object 10">
            <a:extLst>
              <a:ext uri="{FF2B5EF4-FFF2-40B4-BE49-F238E27FC236}">
                <a16:creationId xmlns:a16="http://schemas.microsoft.com/office/drawing/2014/main" id="{B2AE07AB-D177-4592-9ED2-7F617B69F512}"/>
              </a:ext>
            </a:extLst>
          </p:cNvPr>
          <p:cNvSpPr txBox="1"/>
          <p:nvPr/>
        </p:nvSpPr>
        <p:spPr>
          <a:xfrm>
            <a:off x="369996" y="2355048"/>
            <a:ext cx="5118087" cy="358111"/>
          </a:xfrm>
          <a:prstGeom prst="rect">
            <a:avLst/>
          </a:prstGeom>
        </p:spPr>
        <p:txBody>
          <a:bodyPr vert="horz" wrap="square" lIns="0" tIns="53340" rIns="0" bIns="0" rtlCol="0">
            <a:spAutoFit/>
          </a:bodyPr>
          <a:lstStyle/>
          <a:p>
            <a:pPr algn="just">
              <a:lnSpc>
                <a:spcPct val="107000"/>
              </a:lnSpc>
              <a:spcAft>
                <a:spcPts val="800"/>
              </a:spcAft>
            </a:pPr>
            <a:endParaRPr lang="es-ES" sz="850" kern="100" dirty="0">
              <a:solidFill>
                <a:srgbClr val="0D0D0D"/>
              </a:solidFill>
              <a:latin typeface="Raleway" pitchFamily="2" charset="0"/>
              <a:ea typeface="Calibri" panose="020F0502020204030204" pitchFamily="34" charset="0"/>
              <a:cs typeface="Times New Roman" panose="02020603050405020304" pitchFamily="18" charset="0"/>
            </a:endParaRPr>
          </a:p>
          <a:p>
            <a:pPr algn="just">
              <a:lnSpc>
                <a:spcPct val="107000"/>
              </a:lnSpc>
            </a:pPr>
            <a:endParaRPr lang="es-ES" sz="400" dirty="0">
              <a:solidFill>
                <a:schemeClr val="accent1"/>
              </a:solidFill>
              <a:latin typeface="Raleway" pitchFamily="2" charset="0"/>
              <a:ea typeface="Tahoma" panose="020B0604030504040204" pitchFamily="34" charset="0"/>
              <a:cs typeface="Arial" panose="020B0604020202020204" pitchFamily="34" charset="0"/>
            </a:endParaRPr>
          </a:p>
        </p:txBody>
      </p:sp>
      <p:pic>
        <p:nvPicPr>
          <p:cNvPr id="29" name="image3.png">
            <a:extLst>
              <a:ext uri="{FF2B5EF4-FFF2-40B4-BE49-F238E27FC236}">
                <a16:creationId xmlns:a16="http://schemas.microsoft.com/office/drawing/2014/main" id="{15168B09-B6B1-4006-93CA-63271CE8383E}"/>
              </a:ext>
            </a:extLst>
          </p:cNvPr>
          <p:cNvPicPr/>
          <p:nvPr/>
        </p:nvPicPr>
        <p:blipFill>
          <a:blip r:embed="rId5"/>
          <a:srcRect/>
          <a:stretch>
            <a:fillRect/>
          </a:stretch>
        </p:blipFill>
        <p:spPr>
          <a:xfrm>
            <a:off x="5911850" y="9964184"/>
            <a:ext cx="1140655" cy="529443"/>
          </a:xfrm>
          <a:prstGeom prst="rect">
            <a:avLst/>
          </a:prstGeom>
          <a:ln/>
        </p:spPr>
      </p:pic>
      <p:sp>
        <p:nvSpPr>
          <p:cNvPr id="34" name="object 28">
            <a:extLst>
              <a:ext uri="{FF2B5EF4-FFF2-40B4-BE49-F238E27FC236}">
                <a16:creationId xmlns:a16="http://schemas.microsoft.com/office/drawing/2014/main" id="{921C0F26-D56A-4196-99D3-42B3560DF59C}"/>
              </a:ext>
            </a:extLst>
          </p:cNvPr>
          <p:cNvSpPr txBox="1"/>
          <p:nvPr/>
        </p:nvSpPr>
        <p:spPr>
          <a:xfrm>
            <a:off x="244559" y="9132651"/>
            <a:ext cx="6893451" cy="786049"/>
          </a:xfrm>
          <a:prstGeom prst="rect">
            <a:avLst/>
          </a:prstGeom>
        </p:spPr>
        <p:txBody>
          <a:bodyPr vert="horz" wrap="square" lIns="0" tIns="12700" rIns="0" bIns="0" rtlCol="0">
            <a:spAutoFit/>
          </a:bodyPr>
          <a:lstStyle/>
          <a:p>
            <a:pPr marL="87313" lvl="0" indent="-87313" algn="just">
              <a:lnSpc>
                <a:spcPct val="115000"/>
              </a:lnSpc>
              <a:spcAft>
                <a:spcPts val="0"/>
              </a:spcAft>
              <a:buFont typeface="+mj-lt"/>
              <a:buAutoNum type="arabicPeriod"/>
            </a:pP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leucemia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linfoblastica</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aguda -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UpToDate</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[Internet]. [citado 17 de noviembre de 2025]. Disponible en: https://www.uptodate.com/contents/search?search=leucemia%20linfoblastica%20aguda%20&amp;sp=0&amp;searchType=PLAIN_TEXT&amp;source=USER_INPUT&amp;searchControl=TOP_PULLDOWN&amp;autoComplete=false</a:t>
            </a:r>
          </a:p>
          <a:p>
            <a:pPr marL="87313" lvl="0" indent="-87313" algn="just">
              <a:lnSpc>
                <a:spcPct val="115000"/>
              </a:lnSpc>
              <a:spcAft>
                <a:spcPts val="0"/>
              </a:spcAft>
              <a:buFont typeface="+mj-lt"/>
              <a:buAutoNum type="arabicPeriod"/>
            </a:pP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Hoelzer</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D,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Bassan</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R,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Dombret</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H, Fielding A, Ribera JM,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Buske</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C. Acute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lymphoblastic</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leukaemia</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in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adult</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patients</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ESMO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Clinical</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Practice</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Guidelines</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for diagnosis,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treatment</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and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follow</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-up†. Ann Oncol. 1 de septiembre de 2016;27:v69-82. </a:t>
            </a:r>
          </a:p>
          <a:p>
            <a:pPr marL="87313" lvl="0" indent="-87313" algn="just">
              <a:lnSpc>
                <a:spcPct val="115000"/>
              </a:lnSpc>
              <a:spcAft>
                <a:spcPts val="0"/>
              </a:spcAft>
              <a:buFont typeface="+mj-lt"/>
              <a:buAutoNum type="arabicPeriod"/>
            </a:pP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Hijiya</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N, van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der</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Sluis</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IM. Asparaginase-</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associated</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toxicity</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in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children</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with</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acute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lymphoblastic</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leukemia</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Leuk</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Lymphoma</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2 de abril de 2016;57(4):748-57. </a:t>
            </a:r>
          </a:p>
          <a:p>
            <a:pPr marL="87313" lvl="0" indent="-87313" algn="just">
              <a:lnSpc>
                <a:spcPct val="115000"/>
              </a:lnSpc>
              <a:spcAft>
                <a:spcPts val="0"/>
              </a:spcAft>
              <a:buFont typeface="+mj-lt"/>
              <a:buAutoNum type="arabicPeriod"/>
            </a:pP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Burke</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MJ,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Zalewska-Szewczyk</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B. Hypersensitivity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reactions</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to</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asparaginase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therapy</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in acute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lymphoblastic</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leukemia</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immunology</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and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clinical</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consequences</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Future Oncol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Lond</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Engl. marzo de 2022;18(10):1285-99. </a:t>
            </a:r>
          </a:p>
          <a:p>
            <a:pPr marL="87313" lvl="0" indent="-87313" algn="just">
              <a:lnSpc>
                <a:spcPct val="115000"/>
              </a:lnSpc>
              <a:spcAft>
                <a:spcPts val="0"/>
              </a:spcAft>
              <a:buFont typeface="+mj-lt"/>
              <a:buAutoNum type="arabicPeriod"/>
            </a:pP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Ovalle B. P, Azócar M. M,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Nicklas</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D. C, Villarroel C. M, Morales V. J, Ovalle B. P, et al. Reacciones de hipersensibilidad asociadas al uso de asparaginasa en niños con leucemia linfoblástica aguda. Andes </a:t>
            </a:r>
            <a:r>
              <a:rPr lang="es-MX" sz="500" b="0" i="0" dirty="0" err="1">
                <a:solidFill>
                  <a:schemeClr val="bg2">
                    <a:lumMod val="75000"/>
                  </a:schemeClr>
                </a:solidFill>
                <a:effectLst/>
                <a:latin typeface="Raleway" pitchFamily="2" charset="0"/>
                <a:ea typeface="Tahoma" panose="020B0604030504040204" pitchFamily="34" charset="0"/>
                <a:cs typeface="Tahoma" panose="020B0604030504040204" pitchFamily="34" charset="0"/>
              </a:rPr>
              <a:t>Pediatr</a:t>
            </a:r>
            <a:r>
              <a:rPr lang="es-MX" sz="500" b="0" i="0" dirty="0">
                <a:solidFill>
                  <a:schemeClr val="bg2">
                    <a:lumMod val="75000"/>
                  </a:schemeClr>
                </a:solidFill>
                <a:effectLst/>
                <a:latin typeface="Raleway" pitchFamily="2" charset="0"/>
                <a:ea typeface="Tahoma" panose="020B0604030504040204" pitchFamily="34" charset="0"/>
                <a:cs typeface="Tahoma" panose="020B0604030504040204" pitchFamily="34" charset="0"/>
              </a:rPr>
              <a:t>. abril de 2021;92(2):182-92. </a:t>
            </a:r>
            <a:endParaRPr lang="es-MX" sz="400" b="0" i="0" dirty="0">
              <a:solidFill>
                <a:schemeClr val="bg1"/>
              </a:solidFill>
              <a:effectLst/>
              <a:latin typeface="Raleway" pitchFamily="2" charset="0"/>
              <a:ea typeface="Tahoma" panose="020B0604030504040204" pitchFamily="34" charset="0"/>
              <a:cs typeface="Tahoma" panose="020B0604030504040204" pitchFamily="34" charset="0"/>
            </a:endParaRPr>
          </a:p>
          <a:p>
            <a:pPr marL="87313" lvl="0" indent="-87313" algn="just">
              <a:lnSpc>
                <a:spcPct val="115000"/>
              </a:lnSpc>
              <a:spcAft>
                <a:spcPts val="0"/>
              </a:spcAft>
              <a:buFont typeface="+mj-lt"/>
              <a:buAutoNum type="arabicPeriod"/>
            </a:pPr>
            <a:endParaRPr lang="es-MX" sz="400" b="0" i="0" dirty="0">
              <a:solidFill>
                <a:schemeClr val="bg1"/>
              </a:solidFill>
              <a:effectLst/>
              <a:latin typeface="Raleway" pitchFamily="2" charset="0"/>
              <a:ea typeface="Tahoma" panose="020B0604030504040204" pitchFamily="34" charset="0"/>
              <a:cs typeface="Tahoma" panose="020B0604030504040204" pitchFamily="34" charset="0"/>
            </a:endParaRPr>
          </a:p>
        </p:txBody>
      </p:sp>
      <p:sp>
        <p:nvSpPr>
          <p:cNvPr id="47" name="CuadroTexto 46">
            <a:extLst>
              <a:ext uri="{FF2B5EF4-FFF2-40B4-BE49-F238E27FC236}">
                <a16:creationId xmlns:a16="http://schemas.microsoft.com/office/drawing/2014/main" id="{6D2C61E7-6ABD-4CCB-8A72-8B3F844BE223}"/>
              </a:ext>
            </a:extLst>
          </p:cNvPr>
          <p:cNvSpPr txBox="1"/>
          <p:nvPr/>
        </p:nvSpPr>
        <p:spPr>
          <a:xfrm>
            <a:off x="2516265" y="6607982"/>
            <a:ext cx="1213157" cy="369332"/>
          </a:xfrm>
          <a:prstGeom prst="rect">
            <a:avLst/>
          </a:prstGeom>
          <a:noFill/>
        </p:spPr>
        <p:txBody>
          <a:bodyPr wrap="square" rtlCol="0">
            <a:spAutoFit/>
          </a:bodyPr>
          <a:lstStyle/>
          <a:p>
            <a:r>
              <a:rPr lang="es-MX" sz="850" b="1" dirty="0">
                <a:solidFill>
                  <a:schemeClr val="bg1"/>
                </a:solidFill>
                <a:latin typeface="Raleway" pitchFamily="2" charset="0"/>
              </a:rPr>
              <a:t>EUDRAVIGILANCE</a:t>
            </a:r>
            <a:r>
              <a:rPr lang="es-MX" b="1" dirty="0"/>
              <a:t> </a:t>
            </a:r>
            <a:endParaRPr lang="es-PE" b="1" dirty="0"/>
          </a:p>
        </p:txBody>
      </p:sp>
      <p:sp>
        <p:nvSpPr>
          <p:cNvPr id="58" name="CuadroTexto 57">
            <a:extLst>
              <a:ext uri="{FF2B5EF4-FFF2-40B4-BE49-F238E27FC236}">
                <a16:creationId xmlns:a16="http://schemas.microsoft.com/office/drawing/2014/main" id="{0CFC9C5A-E339-41A1-BB2D-FC4D9218AA34}"/>
              </a:ext>
            </a:extLst>
          </p:cNvPr>
          <p:cNvSpPr txBox="1"/>
          <p:nvPr/>
        </p:nvSpPr>
        <p:spPr>
          <a:xfrm>
            <a:off x="3758720" y="6656718"/>
            <a:ext cx="1213157" cy="353943"/>
          </a:xfrm>
          <a:prstGeom prst="rect">
            <a:avLst/>
          </a:prstGeom>
          <a:noFill/>
        </p:spPr>
        <p:txBody>
          <a:bodyPr wrap="square" rtlCol="0">
            <a:spAutoFit/>
          </a:bodyPr>
          <a:lstStyle/>
          <a:p>
            <a:r>
              <a:rPr lang="es-MX" sz="850" b="1" dirty="0">
                <a:solidFill>
                  <a:schemeClr val="bg1"/>
                </a:solidFill>
                <a:latin typeface="Raleway" pitchFamily="2" charset="0"/>
              </a:rPr>
              <a:t>LITERATURA CIENTÍFICA</a:t>
            </a:r>
            <a:endParaRPr lang="es-PE" b="1" dirty="0"/>
          </a:p>
        </p:txBody>
      </p:sp>
      <p:sp>
        <p:nvSpPr>
          <p:cNvPr id="59" name="CuadroTexto 58">
            <a:extLst>
              <a:ext uri="{FF2B5EF4-FFF2-40B4-BE49-F238E27FC236}">
                <a16:creationId xmlns:a16="http://schemas.microsoft.com/office/drawing/2014/main" id="{C1240955-E26B-4F37-B252-BC1D983B2E60}"/>
              </a:ext>
            </a:extLst>
          </p:cNvPr>
          <p:cNvSpPr txBox="1"/>
          <p:nvPr/>
        </p:nvSpPr>
        <p:spPr>
          <a:xfrm>
            <a:off x="4690021" y="6635580"/>
            <a:ext cx="1213157" cy="353943"/>
          </a:xfrm>
          <a:prstGeom prst="rect">
            <a:avLst/>
          </a:prstGeom>
          <a:noFill/>
        </p:spPr>
        <p:txBody>
          <a:bodyPr wrap="square" rtlCol="0">
            <a:spAutoFit/>
          </a:bodyPr>
          <a:lstStyle/>
          <a:p>
            <a:r>
              <a:rPr lang="es-MX" sz="850" b="1" dirty="0">
                <a:solidFill>
                  <a:schemeClr val="bg1"/>
                </a:solidFill>
                <a:latin typeface="Raleway" pitchFamily="2" charset="0"/>
              </a:rPr>
              <a:t>DATOS DEL FABRICANTE</a:t>
            </a:r>
            <a:endParaRPr lang="es-PE" b="1" dirty="0"/>
          </a:p>
        </p:txBody>
      </p:sp>
      <p:sp>
        <p:nvSpPr>
          <p:cNvPr id="78" name="Rectángulo 77">
            <a:extLst>
              <a:ext uri="{FF2B5EF4-FFF2-40B4-BE49-F238E27FC236}">
                <a16:creationId xmlns:a16="http://schemas.microsoft.com/office/drawing/2014/main" id="{8EF64298-AD34-4BE2-91E1-AA4B4CFAE8C2}"/>
              </a:ext>
            </a:extLst>
          </p:cNvPr>
          <p:cNvSpPr/>
          <p:nvPr/>
        </p:nvSpPr>
        <p:spPr>
          <a:xfrm>
            <a:off x="197772" y="8207282"/>
            <a:ext cx="7157947" cy="690341"/>
          </a:xfrm>
          <a:prstGeom prst="rect">
            <a:avLst/>
          </a:prstGeom>
          <a:solidFill>
            <a:schemeClr val="accent5"/>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p>
        </p:txBody>
      </p:sp>
      <p:sp>
        <p:nvSpPr>
          <p:cNvPr id="6" name="CuadroTexto 5">
            <a:extLst>
              <a:ext uri="{FF2B5EF4-FFF2-40B4-BE49-F238E27FC236}">
                <a16:creationId xmlns:a16="http://schemas.microsoft.com/office/drawing/2014/main" id="{C5D1BE07-287C-4B93-9B6E-EDD4409E201A}"/>
              </a:ext>
            </a:extLst>
          </p:cNvPr>
          <p:cNvSpPr txBox="1"/>
          <p:nvPr/>
        </p:nvSpPr>
        <p:spPr>
          <a:xfrm>
            <a:off x="244559" y="8245363"/>
            <a:ext cx="6986146" cy="615553"/>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800"/>
              </a:spcAft>
              <a:buClrTx/>
              <a:buSzTx/>
              <a:buFontTx/>
              <a:buNone/>
              <a:tabLst/>
              <a:defRPr/>
            </a:pPr>
            <a:r>
              <a:rPr kumimoji="0" lang="es-PE" sz="850" b="0" i="0" u="none" strike="noStrike" kern="1200" cap="none" spc="0" normalizeH="0" baseline="0" noProof="0" dirty="0">
                <a:ln>
                  <a:noFill/>
                </a:ln>
                <a:solidFill>
                  <a:srgbClr val="FFFFFF"/>
                </a:solidFill>
                <a:effectLst/>
                <a:uLnTx/>
                <a:uFillTx/>
                <a:latin typeface="Raleway" pitchFamily="2" charset="0"/>
                <a:ea typeface="Calibri" panose="020F0502020204030204" pitchFamily="34" charset="0"/>
                <a:cs typeface="Times New Roman" panose="02020603050405020304" pitchFamily="18" charset="0"/>
              </a:rPr>
              <a:t>Finalmente, recordamos a los profesionales de salud que, ante cualquier problema de seguridad, deben notificarlo al </a:t>
            </a:r>
            <a:r>
              <a:rPr kumimoji="0" lang="es-PE" sz="850" b="1" i="0" u="none" strike="noStrike" kern="1200" cap="none" spc="0" normalizeH="0" baseline="0" noProof="0" dirty="0">
                <a:ln>
                  <a:noFill/>
                </a:ln>
                <a:solidFill>
                  <a:srgbClr val="FFFFFF"/>
                </a:solidFill>
                <a:effectLst/>
                <a:uLnTx/>
                <a:uFillTx/>
                <a:latin typeface="Raleway" pitchFamily="2" charset="0"/>
                <a:ea typeface="Calibri" panose="020F0502020204030204" pitchFamily="34" charset="0"/>
                <a:cs typeface="Times New Roman" panose="02020603050405020304" pitchFamily="18" charset="0"/>
              </a:rPr>
              <a:t>Comité de Farmacovigilancia de su centro asistencial o al Centro de Referencia Institucional de Farmacovigilancia y Tecnovigilancia de EsSalud</a:t>
            </a:r>
            <a:r>
              <a:rPr kumimoji="0" lang="es-PE" sz="850" b="0" i="0" u="none" strike="noStrike" kern="1200" cap="none" spc="0" normalizeH="0" baseline="0" noProof="0" dirty="0">
                <a:ln>
                  <a:noFill/>
                </a:ln>
                <a:solidFill>
                  <a:srgbClr val="FFFFFF"/>
                </a:solidFill>
                <a:effectLst/>
                <a:uLnTx/>
                <a:uFillTx/>
                <a:latin typeface="Raleway" pitchFamily="2" charset="0"/>
                <a:ea typeface="Calibri" panose="020F0502020204030204" pitchFamily="34" charset="0"/>
                <a:cs typeface="Times New Roman" panose="02020603050405020304" pitchFamily="18" charset="0"/>
              </a:rPr>
              <a:t> (CRI-EsSalud) a través del </a:t>
            </a:r>
            <a:r>
              <a:rPr kumimoji="0" lang="es-PE" sz="850" b="1" i="0" u="none" strike="noStrike" kern="1200" cap="none" spc="0" normalizeH="0" baseline="0" noProof="0" dirty="0">
                <a:ln>
                  <a:noFill/>
                </a:ln>
                <a:solidFill>
                  <a:srgbClr val="FFFFFF"/>
                </a:solidFill>
                <a:effectLst/>
                <a:uLnTx/>
                <a:uFillTx/>
                <a:latin typeface="Raleway" pitchFamily="2" charset="0"/>
                <a:ea typeface="Calibri" panose="020F0502020204030204" pitchFamily="34" charset="0"/>
                <a:cs typeface="Times New Roman" panose="02020603050405020304" pitchFamily="18" charset="0"/>
              </a:rPr>
              <a:t>link </a:t>
            </a:r>
            <a:r>
              <a:rPr kumimoji="0" lang="es-PE" sz="850" b="1" i="0" u="sng" strike="noStrike" kern="1200" cap="none" spc="0" normalizeH="0" baseline="0" noProof="0" dirty="0">
                <a:ln>
                  <a:noFill/>
                </a:ln>
                <a:solidFill>
                  <a:prstClr val="white"/>
                </a:solidFill>
                <a:effectLst/>
                <a:uLnTx/>
                <a:uFillTx/>
                <a:latin typeface="Raleway" pitchFamily="2"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https://apps.essalud.gob.pe/sram/#/sram</a:t>
            </a:r>
            <a:r>
              <a:rPr kumimoji="0" lang="es-PE" sz="850" b="1" i="0" u="none" strike="noStrike" kern="1200" cap="none" spc="0" normalizeH="0" baseline="0" noProof="0" dirty="0">
                <a:ln>
                  <a:noFill/>
                </a:ln>
                <a:solidFill>
                  <a:prstClr val="white"/>
                </a:solidFill>
                <a:effectLst/>
                <a:uLnTx/>
                <a:uFillTx/>
                <a:latin typeface="Raleway" pitchFamily="2" charset="0"/>
                <a:ea typeface="Calibri" panose="020F0502020204030204" pitchFamily="34" charset="0"/>
                <a:cs typeface="Times New Roman" panose="02020603050405020304" pitchFamily="18" charset="0"/>
              </a:rPr>
              <a:t> </a:t>
            </a:r>
            <a:r>
              <a:rPr kumimoji="0" lang="es-ES" sz="850" b="0" i="0" u="none" strike="noStrike" kern="1200" cap="none" spc="0" normalizeH="0" baseline="0" noProof="0" dirty="0">
                <a:ln>
                  <a:noFill/>
                </a:ln>
                <a:solidFill>
                  <a:srgbClr val="FFFFFF"/>
                </a:solidFill>
                <a:effectLst/>
                <a:uLnTx/>
                <a:uFillTx/>
                <a:latin typeface="Raleway" pitchFamily="2" charset="0"/>
                <a:ea typeface="Calibri" panose="020F0502020204030204" pitchFamily="34" charset="0"/>
                <a:cs typeface="Times New Roman" panose="02020603050405020304" pitchFamily="18" charset="0"/>
              </a:rPr>
              <a:t>con el fin de contribuir a la vigilancia del desempeño de los medicamentos en nuestra población.</a:t>
            </a:r>
            <a:endParaRPr kumimoji="0" lang="es-PE" sz="850" b="0" i="0" u="none" strike="noStrike" kern="1200" cap="none" spc="0" normalizeH="0" baseline="0" noProof="0" dirty="0">
              <a:ln>
                <a:noFill/>
              </a:ln>
              <a:solidFill>
                <a:srgbClr val="FFFFFF"/>
              </a:solidFill>
              <a:effectLst/>
              <a:uLnTx/>
              <a:uFillTx/>
              <a:latin typeface="Raleway" pitchFamily="2" charset="0"/>
              <a:ea typeface="Calibri" panose="020F0502020204030204" pitchFamily="34" charset="0"/>
              <a:cs typeface="Times New Roman" panose="02020603050405020304" pitchFamily="18" charset="0"/>
            </a:endParaRPr>
          </a:p>
        </p:txBody>
      </p:sp>
      <p:sp>
        <p:nvSpPr>
          <p:cNvPr id="33" name="object 27">
            <a:extLst>
              <a:ext uri="{FF2B5EF4-FFF2-40B4-BE49-F238E27FC236}">
                <a16:creationId xmlns:a16="http://schemas.microsoft.com/office/drawing/2014/main" id="{974452EE-8023-44C6-A401-D1C6B93A78FD}"/>
              </a:ext>
            </a:extLst>
          </p:cNvPr>
          <p:cNvSpPr/>
          <p:nvPr/>
        </p:nvSpPr>
        <p:spPr>
          <a:xfrm>
            <a:off x="5428676" y="784894"/>
            <a:ext cx="1911962" cy="326437"/>
          </a:xfrm>
          <a:custGeom>
            <a:avLst/>
            <a:gdLst/>
            <a:ahLst/>
            <a:cxnLst/>
            <a:rect l="l" t="t" r="r" b="b"/>
            <a:pathLst>
              <a:path w="6196330" h="527684">
                <a:moveTo>
                  <a:pt x="0" y="527258"/>
                </a:moveTo>
                <a:lnTo>
                  <a:pt x="6196076" y="527258"/>
                </a:lnTo>
                <a:lnTo>
                  <a:pt x="6196076" y="0"/>
                </a:lnTo>
                <a:lnTo>
                  <a:pt x="0" y="0"/>
                </a:lnTo>
                <a:lnTo>
                  <a:pt x="0" y="527258"/>
                </a:lnTo>
                <a:close/>
              </a:path>
            </a:pathLst>
          </a:custGeom>
          <a:solidFill>
            <a:schemeClr val="tx2">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lIns="0" tIns="0" rIns="0" bIns="0" rtlCol="0"/>
          <a:lstStyle/>
          <a:p>
            <a:pPr algn="ctr"/>
            <a:r>
              <a:rPr lang="es-PE" b="1" dirty="0">
                <a:solidFill>
                  <a:schemeClr val="accent1"/>
                </a:solidFill>
                <a:latin typeface="Raleway" pitchFamily="2" charset="0"/>
              </a:rPr>
              <a:t>N° 08-2025</a:t>
            </a:r>
            <a:endParaRPr b="1" dirty="0">
              <a:solidFill>
                <a:schemeClr val="accent1"/>
              </a:solidFill>
              <a:latin typeface="Raleway" pitchFamily="2" charset="0"/>
            </a:endParaRPr>
          </a:p>
        </p:txBody>
      </p:sp>
      <p:pic>
        <p:nvPicPr>
          <p:cNvPr id="40" name="Imagen 39">
            <a:extLst>
              <a:ext uri="{FF2B5EF4-FFF2-40B4-BE49-F238E27FC236}">
                <a16:creationId xmlns:a16="http://schemas.microsoft.com/office/drawing/2014/main" id="{AC0AEACB-0526-4002-B4F1-69650A723546}"/>
              </a:ext>
            </a:extLst>
          </p:cNvPr>
          <p:cNvPicPr>
            <a:picLocks noChangeAspect="1"/>
          </p:cNvPicPr>
          <p:nvPr/>
        </p:nvPicPr>
        <p:blipFill rotWithShape="1">
          <a:blip r:embed="rId7"/>
          <a:srcRect l="1085"/>
          <a:stretch/>
        </p:blipFill>
        <p:spPr>
          <a:xfrm>
            <a:off x="5805576" y="6866025"/>
            <a:ext cx="1362156" cy="1318515"/>
          </a:xfrm>
          <a:prstGeom prst="rect">
            <a:avLst/>
          </a:prstGeom>
        </p:spPr>
      </p:pic>
      <p:pic>
        <p:nvPicPr>
          <p:cNvPr id="41" name="Gráfico 40" descr="Marketing con relleno sólido">
            <a:extLst>
              <a:ext uri="{FF2B5EF4-FFF2-40B4-BE49-F238E27FC236}">
                <a16:creationId xmlns:a16="http://schemas.microsoft.com/office/drawing/2014/main" id="{704E8A2D-7055-4EDB-B10D-C5C4A62E276A}"/>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147736" y="1201683"/>
            <a:ext cx="1000079" cy="1000079"/>
          </a:xfrm>
          <a:prstGeom prst="rect">
            <a:avLst/>
          </a:prstGeom>
        </p:spPr>
      </p:pic>
      <p:sp>
        <p:nvSpPr>
          <p:cNvPr id="48" name="CuadroTexto 47">
            <a:extLst>
              <a:ext uri="{FF2B5EF4-FFF2-40B4-BE49-F238E27FC236}">
                <a16:creationId xmlns:a16="http://schemas.microsoft.com/office/drawing/2014/main" id="{CC3CE293-80D8-40F7-BA24-826C1D43C7EF}"/>
              </a:ext>
            </a:extLst>
          </p:cNvPr>
          <p:cNvSpPr txBox="1"/>
          <p:nvPr/>
        </p:nvSpPr>
        <p:spPr>
          <a:xfrm>
            <a:off x="301250" y="1399342"/>
            <a:ext cx="515814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2000" b="1" i="0" u="none" strike="noStrike" kern="1200" cap="none" spc="0" normalizeH="0" baseline="0" noProof="0" dirty="0">
                <a:ln>
                  <a:noFill/>
                </a:ln>
                <a:solidFill>
                  <a:srgbClr val="4F81BD"/>
                </a:solidFill>
                <a:uLnTx/>
                <a:uFillTx/>
                <a:latin typeface="Arial Nova Cond" panose="020B0506020202020204" pitchFamily="34" charset="0"/>
              </a:rPr>
              <a:t>Asparaginasa y reacciones de hipersensibilidad </a:t>
            </a:r>
            <a:endParaRPr lang="es-PE" sz="2000" b="1" dirty="0">
              <a:solidFill>
                <a:schemeClr val="accent6"/>
              </a:solidFill>
              <a:latin typeface="Arial Nova Cond" panose="020B0506020202020204" pitchFamily="34" charset="0"/>
            </a:endParaRPr>
          </a:p>
        </p:txBody>
      </p:sp>
      <p:sp>
        <p:nvSpPr>
          <p:cNvPr id="5" name="CuadroTexto 4">
            <a:extLst>
              <a:ext uri="{FF2B5EF4-FFF2-40B4-BE49-F238E27FC236}">
                <a16:creationId xmlns:a16="http://schemas.microsoft.com/office/drawing/2014/main" id="{F10C0F70-509F-46C7-9238-AADD34AFF029}"/>
              </a:ext>
            </a:extLst>
          </p:cNvPr>
          <p:cNvSpPr txBox="1"/>
          <p:nvPr/>
        </p:nvSpPr>
        <p:spPr>
          <a:xfrm>
            <a:off x="328461" y="2076589"/>
            <a:ext cx="5182484" cy="5632311"/>
          </a:xfrm>
          <a:prstGeom prst="rect">
            <a:avLst/>
          </a:prstGeom>
          <a:noFill/>
        </p:spPr>
        <p:txBody>
          <a:bodyPr wrap="square" rtlCol="0">
            <a:spAutoFit/>
          </a:bodyPr>
          <a:lstStyle/>
          <a:p>
            <a:pPr algn="just"/>
            <a:r>
              <a:rPr lang="es-MX" sz="1000" b="1" dirty="0">
                <a:latin typeface="Arial Nova Cond" panose="020B0506020202020204" pitchFamily="34" charset="0"/>
              </a:rPr>
              <a:t>La leucemia linfoblástica aguda </a:t>
            </a:r>
            <a:r>
              <a:rPr lang="es-MX" sz="1000" dirty="0">
                <a:latin typeface="Arial Nova Cond" panose="020B0506020202020204" pitchFamily="34" charset="0"/>
              </a:rPr>
              <a:t>(LLA) es una de las enfermedades neoplásicas más comunes dentro de la población pediátrica, afecta a la médula ósea, aumentado de manera desproporcionada los glóbulos blancos. A nivel mundial se estima entre 1 - 5 casos por 100.000 habitantes (1) </a:t>
            </a:r>
          </a:p>
          <a:p>
            <a:pPr algn="just"/>
            <a:endParaRPr lang="es-MX" sz="1000" dirty="0">
              <a:latin typeface="Arial Nova Cond" panose="020B0506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MX" sz="1000" b="0" i="0" u="none" strike="noStrike" kern="1200" cap="none" spc="0" normalizeH="0" baseline="0" noProof="0" dirty="0">
                <a:ln>
                  <a:noFill/>
                </a:ln>
                <a:solidFill>
                  <a:prstClr val="black"/>
                </a:solidFill>
                <a:effectLst/>
                <a:uLnTx/>
                <a:uFillTx/>
                <a:latin typeface="Arial Nova Cond" panose="020B0506020202020204" pitchFamily="34" charset="0"/>
                <a:ea typeface="+mn-ea"/>
                <a:cs typeface="+mn-cs"/>
              </a:rPr>
              <a:t>El abordaje terapéutico de primera línea consta de una terapia combinada constituida típicamente con un </a:t>
            </a:r>
            <a:r>
              <a:rPr kumimoji="0" lang="es-MX" sz="1000" b="1" i="0" u="none" strike="noStrike" kern="1200" cap="none" spc="0" normalizeH="0" baseline="0" noProof="0" dirty="0">
                <a:ln>
                  <a:noFill/>
                </a:ln>
                <a:solidFill>
                  <a:srgbClr val="4F81BD"/>
                </a:solidFill>
                <a:effectLst/>
                <a:uLnTx/>
                <a:uFillTx/>
                <a:latin typeface="Arial Nova Cond" panose="020B0506020202020204" pitchFamily="34" charset="0"/>
                <a:ea typeface="+mn-ea"/>
                <a:cs typeface="+mn-cs"/>
              </a:rPr>
              <a:t>glucocorticoide, vincristina y asparaginasa</a:t>
            </a:r>
            <a:r>
              <a:rPr kumimoji="0" lang="es-MX" sz="1000" b="0" i="0" u="none" strike="noStrike" kern="1200" cap="none" spc="0" normalizeH="0" baseline="0" noProof="0" dirty="0">
                <a:ln>
                  <a:noFill/>
                </a:ln>
                <a:solidFill>
                  <a:prstClr val="black"/>
                </a:solidFill>
                <a:effectLst/>
                <a:uLnTx/>
                <a:uFillTx/>
                <a:latin typeface="Arial Nova Cond" panose="020B0506020202020204" pitchFamily="34" charset="0"/>
                <a:ea typeface="+mn-ea"/>
                <a:cs typeface="+mn-cs"/>
              </a:rPr>
              <a:t>, cuyo objetivo es lograr la inducción de la remisión (2). </a:t>
            </a:r>
          </a:p>
          <a:p>
            <a:pPr algn="just"/>
            <a:endParaRPr lang="es-MX" sz="1000" dirty="0">
              <a:latin typeface="Arial Nova Cond" panose="020B0506020202020204" pitchFamily="34" charset="0"/>
            </a:endParaRPr>
          </a:p>
          <a:p>
            <a:pPr algn="just"/>
            <a:r>
              <a:rPr lang="es-MX" sz="1000" dirty="0">
                <a:latin typeface="Arial Nova Cond" panose="020B0506020202020204" pitchFamily="34" charset="0"/>
              </a:rPr>
              <a:t>La asparaginasa es un agente esencial en el tratamiento de la LLA. Actúa mediante la depleción de la asparagina plasmática, aminoácido indispensable para la síntesis proteica de las células leucémicas. Esta privación conduce a la inhibición de la síntesis proteica y a la apoptosis de dichas células (1-3).</a:t>
            </a:r>
          </a:p>
          <a:p>
            <a:pPr algn="just"/>
            <a:endParaRPr lang="es-MX" sz="1000" dirty="0">
              <a:latin typeface="Arial Nova Cond" panose="020B0506020202020204" pitchFamily="34" charset="0"/>
            </a:endParaRPr>
          </a:p>
          <a:p>
            <a:pPr algn="just"/>
            <a:r>
              <a:rPr lang="es-MX" sz="1000" dirty="0">
                <a:latin typeface="Arial Nova Cond" panose="020B0506020202020204" pitchFamily="34" charset="0"/>
              </a:rPr>
              <a:t>Si bien su inclusión en la terapia tiene evidencia de ser efectiva para el tratamiento de LLA, tiene un potencial tóxico sustancial. </a:t>
            </a:r>
            <a:r>
              <a:rPr lang="es-MX" sz="1000" b="1" dirty="0">
                <a:solidFill>
                  <a:srgbClr val="C00000"/>
                </a:solidFill>
                <a:latin typeface="Arial Nova Cond" panose="020B0506020202020204" pitchFamily="34" charset="0"/>
              </a:rPr>
              <a:t>Su perfil incluye un espectro de reacciones alérgicas, </a:t>
            </a:r>
            <a:r>
              <a:rPr lang="es-MX" sz="1000" dirty="0">
                <a:latin typeface="Arial Nova Cond" panose="020B0506020202020204" pitchFamily="34" charset="0"/>
              </a:rPr>
              <a:t>las mas frecuentes son las reacciones adversas de hipersensibilidad (RH) su espectro va desde </a:t>
            </a:r>
            <a:r>
              <a:rPr lang="es-MX" sz="1000" b="1" dirty="0">
                <a:solidFill>
                  <a:srgbClr val="C00000"/>
                </a:solidFill>
                <a:latin typeface="Arial Nova Cond" panose="020B0506020202020204" pitchFamily="34" charset="0"/>
              </a:rPr>
              <a:t>eritemas hasta la anafilaxia sistémica </a:t>
            </a:r>
            <a:r>
              <a:rPr lang="es-MX" sz="1000" dirty="0">
                <a:latin typeface="Arial Nova Cond" panose="020B0506020202020204" pitchFamily="34" charset="0"/>
              </a:rPr>
              <a:t>(1). El porcentaje de aparición de RH varia de acuerdo al tipo de asparaginasa, del 10 – 30% de los pacientes desarrollan RH asociadas a asparaginasa derivada E. coli nativa, 3 - 24% con asparaginasa pegilada y un 3 - 7% con erwinia. Las RH son una las principales causas de suspensión de tratamiento (4).   </a:t>
            </a:r>
          </a:p>
          <a:p>
            <a:pPr algn="just"/>
            <a:endParaRPr lang="es-MX" sz="1000" dirty="0">
              <a:highlight>
                <a:srgbClr val="FFFF00"/>
              </a:highlight>
              <a:latin typeface="Arial Nova Cond" panose="020B0506020202020204" pitchFamily="34" charset="0"/>
            </a:endParaRPr>
          </a:p>
          <a:p>
            <a:pPr algn="just"/>
            <a:r>
              <a:rPr lang="es-MX" sz="1000" dirty="0">
                <a:latin typeface="Arial Nova Cond" panose="020B0506020202020204" pitchFamily="34" charset="0"/>
              </a:rPr>
              <a:t>Las RH también advierten sobre la formación de anticuerpos contra asparaginasa poniendo en riesgo la efectividad terapéutica, y por tanto, la remisión de la enfermedad. Un estudio observacional retrospectivo en 110 niños con LLA encontró que más del 50% de los pacientes expuestos a L-ASP desarrollaron RH. Tras el cambio a PEG-ASP, el 44% presentó nuevas reacciones y el 25% tuvo que suspender definitivamente el tratamiento con ASP. Además, observaron que los pacientes que completaron exitosamente el tratamiento con asparaginasa presentaron una mayor supervivencia global (HR 0,20; IC 95 %: 0,07–0,57; p = 0,0026) (5).</a:t>
            </a:r>
            <a:endParaRPr lang="de-DE" sz="1000" dirty="0">
              <a:latin typeface="Arial Nova Cond" panose="020B0506020202020204" pitchFamily="34" charset="0"/>
            </a:endParaRPr>
          </a:p>
          <a:p>
            <a:pPr algn="just"/>
            <a:endParaRPr lang="es-MX" sz="1000" dirty="0">
              <a:latin typeface="Arial Nova Cond" panose="020B0506020202020204" pitchFamily="34" charset="0"/>
            </a:endParaRPr>
          </a:p>
          <a:p>
            <a:pPr algn="just"/>
            <a:r>
              <a:rPr lang="es-MX" sz="1000" dirty="0">
                <a:latin typeface="Arial Nova Cond" panose="020B0506020202020204" pitchFamily="34" charset="0"/>
              </a:rPr>
              <a:t>Complementariamente, las reacciones de infusión también son de relevancia durante el tratamiento, que usualmente están mediadas por liberación directa de citocinas o histamina, o la activación directa del sistema del complemento y suelen presentarse desde el inicio de la exposición. Además, también puede existir aumento brusco de los niveles séricos de amoníaco como subproducto de la degradación de la asparagina, lo que puede ocasionar náuseas, vómitos, cefalea, mareo, letargo y exantema, generalmente leves y transitorios (6). </a:t>
            </a:r>
          </a:p>
        </p:txBody>
      </p:sp>
      <p:sp>
        <p:nvSpPr>
          <p:cNvPr id="28" name="Rectángulo 27">
            <a:extLst>
              <a:ext uri="{FF2B5EF4-FFF2-40B4-BE49-F238E27FC236}">
                <a16:creationId xmlns:a16="http://schemas.microsoft.com/office/drawing/2014/main" id="{1DA07303-B621-417A-90BF-5E06F2463BAF}"/>
              </a:ext>
            </a:extLst>
          </p:cNvPr>
          <p:cNvSpPr/>
          <p:nvPr/>
        </p:nvSpPr>
        <p:spPr>
          <a:xfrm>
            <a:off x="5674195" y="3803925"/>
            <a:ext cx="1562373" cy="1574780"/>
          </a:xfrm>
          <a:prstGeom prst="rect">
            <a:avLst/>
          </a:prstGeom>
          <a:solidFill>
            <a:schemeClr val="accent5"/>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000" b="1" dirty="0">
                <a:solidFill>
                  <a:schemeClr val="bg1"/>
                </a:solidFill>
                <a:latin typeface="Arial Nova Cond" panose="020B0506020202020204" pitchFamily="34" charset="0"/>
              </a:rPr>
              <a:t>Realizar</a:t>
            </a:r>
            <a:r>
              <a:rPr lang="es-MX" sz="1000" dirty="0">
                <a:solidFill>
                  <a:schemeClr val="bg1"/>
                </a:solidFill>
                <a:latin typeface="Arial Nova Cond" panose="020B0506020202020204" pitchFamily="34" charset="0"/>
              </a:rPr>
              <a:t> un </a:t>
            </a:r>
            <a:r>
              <a:rPr lang="es-MX" sz="1000" b="1" dirty="0">
                <a:solidFill>
                  <a:schemeClr val="bg1"/>
                </a:solidFill>
                <a:latin typeface="Arial Nova Cond" panose="020B0506020202020204" pitchFamily="34" charset="0"/>
              </a:rPr>
              <a:t>diagnóstico diferencial</a:t>
            </a:r>
            <a:r>
              <a:rPr lang="es-MX" sz="1000" dirty="0">
                <a:solidFill>
                  <a:schemeClr val="bg1"/>
                </a:solidFill>
                <a:latin typeface="Arial Nova Cond" panose="020B0506020202020204" pitchFamily="34" charset="0"/>
              </a:rPr>
              <a:t> para distinguir las r</a:t>
            </a:r>
            <a:r>
              <a:rPr lang="es-MX" sz="1000" b="1" dirty="0">
                <a:solidFill>
                  <a:schemeClr val="bg1"/>
                </a:solidFill>
                <a:latin typeface="Arial Nova Cond" panose="020B0506020202020204" pitchFamily="34" charset="0"/>
              </a:rPr>
              <a:t>eacciones de hipersensibilidad </a:t>
            </a:r>
            <a:r>
              <a:rPr lang="es-MX" sz="1000" dirty="0">
                <a:solidFill>
                  <a:schemeClr val="bg1"/>
                </a:solidFill>
                <a:latin typeface="Arial Nova Cond" panose="020B0506020202020204" pitchFamily="34" charset="0"/>
              </a:rPr>
              <a:t>de las </a:t>
            </a:r>
            <a:r>
              <a:rPr lang="es-MX" sz="1000" b="1" dirty="0">
                <a:solidFill>
                  <a:schemeClr val="bg1"/>
                </a:solidFill>
                <a:latin typeface="Arial Nova Cond" panose="020B0506020202020204" pitchFamily="34" charset="0"/>
              </a:rPr>
              <a:t>reacciones de infusión</a:t>
            </a:r>
            <a:r>
              <a:rPr lang="es-MX" sz="1000" dirty="0">
                <a:solidFill>
                  <a:schemeClr val="bg1"/>
                </a:solidFill>
                <a:latin typeface="Arial Nova Cond" panose="020B0506020202020204" pitchFamily="34" charset="0"/>
              </a:rPr>
              <a:t> (leves y transitorias), evitando así la suspensión o cambio injustificado del medicamento.</a:t>
            </a:r>
            <a:endParaRPr lang="es-PE" sz="900" dirty="0"/>
          </a:p>
        </p:txBody>
      </p:sp>
      <p:sp>
        <p:nvSpPr>
          <p:cNvPr id="31" name="Rectángulo 30">
            <a:extLst>
              <a:ext uri="{FF2B5EF4-FFF2-40B4-BE49-F238E27FC236}">
                <a16:creationId xmlns:a16="http://schemas.microsoft.com/office/drawing/2014/main" id="{94E806FA-E339-4A19-BEDD-B9D360F361A5}"/>
              </a:ext>
            </a:extLst>
          </p:cNvPr>
          <p:cNvSpPr/>
          <p:nvPr/>
        </p:nvSpPr>
        <p:spPr>
          <a:xfrm>
            <a:off x="5678490" y="5428638"/>
            <a:ext cx="1554038" cy="1415823"/>
          </a:xfrm>
          <a:prstGeom prst="rect">
            <a:avLst/>
          </a:prstGeom>
          <a:solidFill>
            <a:schemeClr val="accent5"/>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000" b="1" dirty="0">
                <a:solidFill>
                  <a:schemeClr val="bg1"/>
                </a:solidFill>
                <a:latin typeface="Arial Nova Cond" panose="020B0506020202020204" pitchFamily="34" charset="0"/>
              </a:rPr>
              <a:t>Identificar</a:t>
            </a:r>
            <a:r>
              <a:rPr lang="es-MX" sz="1000" dirty="0">
                <a:solidFill>
                  <a:schemeClr val="bg1"/>
                </a:solidFill>
                <a:latin typeface="Arial Nova Cond" panose="020B0506020202020204" pitchFamily="34" charset="0"/>
              </a:rPr>
              <a:t> factores de riesgo asociados al </a:t>
            </a:r>
            <a:r>
              <a:rPr lang="es-MX" sz="1000" b="1" dirty="0">
                <a:solidFill>
                  <a:schemeClr val="bg1"/>
                </a:solidFill>
                <a:latin typeface="Arial Nova Cond" panose="020B0506020202020204" pitchFamily="34" charset="0"/>
              </a:rPr>
              <a:t>paciente</a:t>
            </a:r>
            <a:r>
              <a:rPr lang="es-MX" sz="1000" dirty="0">
                <a:solidFill>
                  <a:schemeClr val="bg1"/>
                </a:solidFill>
                <a:latin typeface="Arial Nova Cond" panose="020B0506020202020204" pitchFamily="34" charset="0"/>
              </a:rPr>
              <a:t> (antecedentes alérgicos, atopia) y al </a:t>
            </a:r>
            <a:r>
              <a:rPr lang="es-MX" sz="1000" b="1" dirty="0">
                <a:solidFill>
                  <a:schemeClr val="bg1"/>
                </a:solidFill>
                <a:latin typeface="Arial Nova Cond" panose="020B0506020202020204" pitchFamily="34" charset="0"/>
              </a:rPr>
              <a:t>medicamento</a:t>
            </a:r>
            <a:r>
              <a:rPr lang="es-MX" sz="1000" dirty="0">
                <a:solidFill>
                  <a:schemeClr val="bg1"/>
                </a:solidFill>
                <a:latin typeface="Arial Nova Cond" panose="020B0506020202020204" pitchFamily="34" charset="0"/>
              </a:rPr>
              <a:t> (intervalos prolongados, cambios de formulación) para reducir la aparición de reacciones de hipersensibilidad.</a:t>
            </a:r>
            <a:endParaRPr lang="es-PE" sz="900" dirty="0">
              <a:latin typeface="Arial Nova Cond" panose="020B0506020202020204" pitchFamily="34" charset="0"/>
            </a:endParaRPr>
          </a:p>
        </p:txBody>
      </p:sp>
      <p:sp>
        <p:nvSpPr>
          <p:cNvPr id="32" name="CuadroTexto 31">
            <a:extLst>
              <a:ext uri="{FF2B5EF4-FFF2-40B4-BE49-F238E27FC236}">
                <a16:creationId xmlns:a16="http://schemas.microsoft.com/office/drawing/2014/main" id="{B4424292-66B5-42F1-87D4-16816F5BBCED}"/>
              </a:ext>
            </a:extLst>
          </p:cNvPr>
          <p:cNvSpPr txBox="1"/>
          <p:nvPr/>
        </p:nvSpPr>
        <p:spPr>
          <a:xfrm>
            <a:off x="5666247" y="2070100"/>
            <a:ext cx="1566281" cy="276999"/>
          </a:xfrm>
          <a:prstGeom prst="rect">
            <a:avLst/>
          </a:prstGeom>
          <a:solidFill>
            <a:srgbClr val="004E9A"/>
          </a:solidFill>
          <a:ln>
            <a:noFill/>
          </a:ln>
          <a:effectLst/>
          <a:scene3d>
            <a:camera prst="orthographicFront">
              <a:rot lat="0" lon="0" rev="0"/>
            </a:camera>
            <a:lightRig rig="contrasting" dir="t">
              <a:rot lat="0" lon="0" rev="7800000"/>
            </a:lightRig>
          </a:scene3d>
          <a:sp3d>
            <a:bevelT w="139700" h="139700"/>
          </a:sp3d>
        </p:spPr>
        <p:txBody>
          <a:bodyPr wrap="square" rtlCol="0">
            <a:spAutoFit/>
          </a:bodyPr>
          <a:lstStyle/>
          <a:p>
            <a:pPr algn="ctr"/>
            <a:r>
              <a:rPr lang="es-MX" sz="1000" b="1" dirty="0">
                <a:solidFill>
                  <a:schemeClr val="bg1"/>
                </a:solidFill>
                <a:latin typeface="Raleway" pitchFamily="2" charset="0"/>
              </a:rPr>
              <a:t> RECOMENDACIONES</a:t>
            </a:r>
            <a:r>
              <a:rPr lang="es-MX" sz="1200" b="1" dirty="0">
                <a:solidFill>
                  <a:schemeClr val="bg1"/>
                </a:solidFill>
                <a:latin typeface="Raleway" pitchFamily="2" charset="0"/>
              </a:rPr>
              <a:t> </a:t>
            </a:r>
            <a:endParaRPr lang="es-PE" sz="1200" b="1" dirty="0">
              <a:solidFill>
                <a:schemeClr val="bg1"/>
              </a:solidFill>
              <a:latin typeface="Raleway" pitchFamily="2" charset="0"/>
            </a:endParaRPr>
          </a:p>
        </p:txBody>
      </p:sp>
      <p:sp>
        <p:nvSpPr>
          <p:cNvPr id="35" name="Rectángulo 34">
            <a:extLst>
              <a:ext uri="{FF2B5EF4-FFF2-40B4-BE49-F238E27FC236}">
                <a16:creationId xmlns:a16="http://schemas.microsoft.com/office/drawing/2014/main" id="{43299705-680B-4D21-99DD-ACA7914986E8}"/>
              </a:ext>
            </a:extLst>
          </p:cNvPr>
          <p:cNvSpPr/>
          <p:nvPr/>
        </p:nvSpPr>
        <p:spPr>
          <a:xfrm>
            <a:off x="5675530" y="2395388"/>
            <a:ext cx="1558112" cy="1364123"/>
          </a:xfrm>
          <a:prstGeom prst="rect">
            <a:avLst/>
          </a:prstGeom>
          <a:solidFill>
            <a:schemeClr val="accent5"/>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000" b="1" dirty="0">
                <a:latin typeface="Arial Nova Cond" panose="020B0506020202020204" pitchFamily="34" charset="0"/>
              </a:rPr>
              <a:t>Verificar </a:t>
            </a:r>
            <a:r>
              <a:rPr lang="es-MX" sz="1000" dirty="0">
                <a:latin typeface="Arial Nova Cond" panose="020B0506020202020204" pitchFamily="34" charset="0"/>
              </a:rPr>
              <a:t>la velocidad de infusión del producto farmacéutico recomendada en la ficha técnica, a fin de prevenir las </a:t>
            </a:r>
            <a:r>
              <a:rPr lang="es-MX" sz="1000" b="1" dirty="0">
                <a:latin typeface="Arial Nova Cond" panose="020B0506020202020204" pitchFamily="34" charset="0"/>
              </a:rPr>
              <a:t>reacciones de infusión</a:t>
            </a:r>
            <a:r>
              <a:rPr lang="es-MX" sz="1000" dirty="0">
                <a:latin typeface="Arial Nova Cond" panose="020B0506020202020204" pitchFamily="34" charset="0"/>
              </a:rPr>
              <a:t>, puede variar de una marca a otra.</a:t>
            </a:r>
            <a:endParaRPr lang="es-PE" sz="1000" b="1" dirty="0">
              <a:latin typeface="Arial Nova Cond" panose="020B0506020202020204" pitchFamily="34" charset="0"/>
            </a:endParaRPr>
          </a:p>
        </p:txBody>
      </p:sp>
    </p:spTree>
    <p:extLst>
      <p:ext uri="{BB962C8B-B14F-4D97-AF65-F5344CB8AC3E}">
        <p14:creationId xmlns:p14="http://schemas.microsoft.com/office/powerpoint/2010/main" val="37505075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69951</TotalTime>
  <Words>1721</Words>
  <Application>Microsoft Office PowerPoint</Application>
  <PresentationFormat>Personalizado</PresentationFormat>
  <Paragraphs>93</Paragraphs>
  <Slides>2</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vt:i4>
      </vt:variant>
    </vt:vector>
  </HeadingPairs>
  <TitlesOfParts>
    <vt:vector size="9" baseType="lpstr">
      <vt:lpstr>Arial</vt:lpstr>
      <vt:lpstr>Arial Nova Cond</vt:lpstr>
      <vt:lpstr>Calibri</vt:lpstr>
      <vt:lpstr>Raleway</vt:lpstr>
      <vt:lpstr>Tahoma</vt:lpstr>
      <vt:lpstr>Wingdings</vt:lpstr>
      <vt:lpstr>Office Theme</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Comunicado Farmaco vigilancia</dc:title>
  <dc:creator>ietsi fvtv4</dc:creator>
  <cp:lastModifiedBy>IETSI FVTV4</cp:lastModifiedBy>
  <cp:revision>223</cp:revision>
  <cp:lastPrinted>2022-07-12T14:32:55Z</cp:lastPrinted>
  <dcterms:created xsi:type="dcterms:W3CDTF">2022-07-08T18:09:15Z</dcterms:created>
  <dcterms:modified xsi:type="dcterms:W3CDTF">2025-12-17T22:28:53Z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2022-07-08T00:00:00Z</vt:filetime>
  </property>
  <property fmtid="{D5CDD505-2E9C-101B-9397-08002B2CF9AE}" pid="3" name="Creator">
    <vt:lpwstr>Adobe Illustrator 24.3 (Windows)</vt:lpwstr>
  </property>
  <property fmtid="{D5CDD505-2E9C-101B-9397-08002B2CF9AE}" pid="4" name="LastSaved">
    <vt:filetime>2022-07-08T00:00:00Z</vt:filetime>
  </property>
</Properties>
</file>