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7556500" cy="10693400"/>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4994BC-807B-4163-8171-635230D5C678}" name="Martins Luna Johanna Elizabeth" initials="MLJE" userId="S::johanna.martins@essalud.gob.pe::0d5788c8-96ac-47c6-9389-acb3146b832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950" autoAdjust="0"/>
    <p:restoredTop sz="96220" autoAdjust="0"/>
  </p:normalViewPr>
  <p:slideViewPr>
    <p:cSldViewPr>
      <p:cViewPr>
        <p:scale>
          <a:sx n="80" d="100"/>
          <a:sy n="80" d="100"/>
        </p:scale>
        <p:origin x="1692" y="-257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136" cy="498100"/>
          </a:xfrm>
          <a:prstGeom prst="rect">
            <a:avLst/>
          </a:prstGeom>
        </p:spPr>
        <p:txBody>
          <a:bodyPr vert="horz" lIns="83796" tIns="41898" rIns="83796" bIns="41898" rtlCol="0"/>
          <a:lstStyle>
            <a:lvl1pPr algn="l">
              <a:defRPr sz="1100"/>
            </a:lvl1pPr>
          </a:lstStyle>
          <a:p>
            <a:endParaRPr lang="es-PE"/>
          </a:p>
        </p:txBody>
      </p:sp>
      <p:sp>
        <p:nvSpPr>
          <p:cNvPr id="3" name="Marcador de fecha 2"/>
          <p:cNvSpPr>
            <a:spLocks noGrp="1"/>
          </p:cNvSpPr>
          <p:nvPr>
            <p:ph type="dt" idx="1"/>
          </p:nvPr>
        </p:nvSpPr>
        <p:spPr>
          <a:xfrm>
            <a:off x="3850112" y="1"/>
            <a:ext cx="2946136" cy="498100"/>
          </a:xfrm>
          <a:prstGeom prst="rect">
            <a:avLst/>
          </a:prstGeom>
        </p:spPr>
        <p:txBody>
          <a:bodyPr vert="horz" lIns="83796" tIns="41898" rIns="83796" bIns="41898" rtlCol="0"/>
          <a:lstStyle>
            <a:lvl1pPr algn="r">
              <a:defRPr sz="1100"/>
            </a:lvl1pPr>
          </a:lstStyle>
          <a:p>
            <a:fld id="{54637865-CC63-465C-A0AF-0375A9666B8C}" type="datetimeFigureOut">
              <a:rPr lang="es-PE" smtClean="0"/>
              <a:t>12/07/2023</a:t>
            </a:fld>
            <a:endParaRPr lang="es-PE"/>
          </a:p>
        </p:txBody>
      </p:sp>
      <p:sp>
        <p:nvSpPr>
          <p:cNvPr id="4" name="Marcador de imagen de diapositiva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83796" tIns="41898" rIns="83796" bIns="41898" rtlCol="0" anchor="ctr"/>
          <a:lstStyle/>
          <a:p>
            <a:endParaRPr lang="es-PE"/>
          </a:p>
        </p:txBody>
      </p:sp>
      <p:sp>
        <p:nvSpPr>
          <p:cNvPr id="5" name="Marcador de notas 4"/>
          <p:cNvSpPr>
            <a:spLocks noGrp="1"/>
          </p:cNvSpPr>
          <p:nvPr>
            <p:ph type="body" sz="quarter" idx="3"/>
          </p:nvPr>
        </p:nvSpPr>
        <p:spPr>
          <a:xfrm>
            <a:off x="679768" y="4777636"/>
            <a:ext cx="5438140" cy="3908172"/>
          </a:xfrm>
          <a:prstGeom prst="rect">
            <a:avLst/>
          </a:prstGeom>
        </p:spPr>
        <p:txBody>
          <a:bodyPr vert="horz" lIns="83796" tIns="41898" rIns="83796" bIns="41898"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9428538"/>
            <a:ext cx="2946136" cy="498100"/>
          </a:xfrm>
          <a:prstGeom prst="rect">
            <a:avLst/>
          </a:prstGeom>
        </p:spPr>
        <p:txBody>
          <a:bodyPr vert="horz" lIns="83796" tIns="41898" rIns="83796" bIns="41898" rtlCol="0" anchor="b"/>
          <a:lstStyle>
            <a:lvl1pPr algn="l">
              <a:defRPr sz="1100"/>
            </a:lvl1pPr>
          </a:lstStyle>
          <a:p>
            <a:endParaRPr lang="es-PE"/>
          </a:p>
        </p:txBody>
      </p:sp>
      <p:sp>
        <p:nvSpPr>
          <p:cNvPr id="7" name="Marcador de número de diapositiva 6"/>
          <p:cNvSpPr>
            <a:spLocks noGrp="1"/>
          </p:cNvSpPr>
          <p:nvPr>
            <p:ph type="sldNum" sz="quarter" idx="5"/>
          </p:nvPr>
        </p:nvSpPr>
        <p:spPr>
          <a:xfrm>
            <a:off x="3850112" y="9428538"/>
            <a:ext cx="2946136" cy="498100"/>
          </a:xfrm>
          <a:prstGeom prst="rect">
            <a:avLst/>
          </a:prstGeom>
        </p:spPr>
        <p:txBody>
          <a:bodyPr vert="horz" lIns="83796" tIns="41898" rIns="83796" bIns="41898" rtlCol="0" anchor="b"/>
          <a:lstStyle>
            <a:lvl1pPr algn="r">
              <a:defRPr sz="1100"/>
            </a:lvl1pPr>
          </a:lstStyle>
          <a:p>
            <a:fld id="{BE754020-68CF-4C8A-8317-0B88A1A84090}" type="slidenum">
              <a:rPr lang="es-PE" smtClean="0"/>
              <a:t>‹Nº›</a:t>
            </a:fld>
            <a:endParaRPr lang="es-PE"/>
          </a:p>
        </p:txBody>
      </p:sp>
    </p:spTree>
    <p:extLst>
      <p:ext uri="{BB962C8B-B14F-4D97-AF65-F5344CB8AC3E}">
        <p14:creationId xmlns:p14="http://schemas.microsoft.com/office/powerpoint/2010/main" val="56155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BE754020-68CF-4C8A-8317-0B88A1A84090}" type="slidenum">
              <a:rPr lang="es-PE" smtClean="0"/>
              <a:t>1</a:t>
            </a:fld>
            <a:endParaRPr lang="es-PE"/>
          </a:p>
        </p:txBody>
      </p:sp>
    </p:spTree>
    <p:extLst>
      <p:ext uri="{BB962C8B-B14F-4D97-AF65-F5344CB8AC3E}">
        <p14:creationId xmlns:p14="http://schemas.microsoft.com/office/powerpoint/2010/main" val="412220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7559993" cy="10411346"/>
          </a:xfrm>
          <a:prstGeom prst="rect">
            <a:avLst/>
          </a:prstGeom>
        </p:spPr>
      </p:pic>
      <p:sp>
        <p:nvSpPr>
          <p:cNvPr id="17" name="bg object 17"/>
          <p:cNvSpPr/>
          <p:nvPr/>
        </p:nvSpPr>
        <p:spPr>
          <a:xfrm>
            <a:off x="2258503" y="0"/>
            <a:ext cx="2804795" cy="769620"/>
          </a:xfrm>
          <a:custGeom>
            <a:avLst/>
            <a:gdLst/>
            <a:ahLst/>
            <a:cxnLst/>
            <a:rect l="l" t="t" r="r" b="b"/>
            <a:pathLst>
              <a:path w="2804795" h="769620">
                <a:moveTo>
                  <a:pt x="0" y="0"/>
                </a:moveTo>
                <a:lnTo>
                  <a:pt x="28081" y="70384"/>
                </a:lnTo>
                <a:lnTo>
                  <a:pt x="53218" y="116038"/>
                </a:lnTo>
                <a:lnTo>
                  <a:pt x="83055" y="160050"/>
                </a:lnTo>
                <a:lnTo>
                  <a:pt x="117494" y="201856"/>
                </a:lnTo>
                <a:lnTo>
                  <a:pt x="152605" y="237656"/>
                </a:lnTo>
                <a:lnTo>
                  <a:pt x="190124" y="270450"/>
                </a:lnTo>
                <a:lnTo>
                  <a:pt x="229750" y="300241"/>
                </a:lnTo>
                <a:lnTo>
                  <a:pt x="271182" y="327034"/>
                </a:lnTo>
                <a:lnTo>
                  <a:pt x="314117" y="350834"/>
                </a:lnTo>
                <a:lnTo>
                  <a:pt x="358256" y="371645"/>
                </a:lnTo>
                <a:lnTo>
                  <a:pt x="403295" y="389473"/>
                </a:lnTo>
                <a:lnTo>
                  <a:pt x="448934" y="404320"/>
                </a:lnTo>
                <a:lnTo>
                  <a:pt x="494871" y="416193"/>
                </a:lnTo>
                <a:lnTo>
                  <a:pt x="540804" y="425095"/>
                </a:lnTo>
                <a:lnTo>
                  <a:pt x="586432" y="431032"/>
                </a:lnTo>
                <a:lnTo>
                  <a:pt x="631454" y="434007"/>
                </a:lnTo>
                <a:lnTo>
                  <a:pt x="675567" y="434025"/>
                </a:lnTo>
                <a:lnTo>
                  <a:pt x="718471" y="431091"/>
                </a:lnTo>
                <a:lnTo>
                  <a:pt x="771183" y="423553"/>
                </a:lnTo>
                <a:lnTo>
                  <a:pt x="821965" y="412353"/>
                </a:lnTo>
                <a:lnTo>
                  <a:pt x="870917" y="397802"/>
                </a:lnTo>
                <a:lnTo>
                  <a:pt x="918137" y="380207"/>
                </a:lnTo>
                <a:lnTo>
                  <a:pt x="963725" y="359878"/>
                </a:lnTo>
                <a:lnTo>
                  <a:pt x="1007780" y="337125"/>
                </a:lnTo>
                <a:lnTo>
                  <a:pt x="1050403" y="312255"/>
                </a:lnTo>
                <a:lnTo>
                  <a:pt x="1091692" y="285579"/>
                </a:lnTo>
                <a:lnTo>
                  <a:pt x="1131746" y="257406"/>
                </a:lnTo>
                <a:lnTo>
                  <a:pt x="1170667" y="228045"/>
                </a:lnTo>
                <a:lnTo>
                  <a:pt x="1208551" y="197804"/>
                </a:lnTo>
                <a:lnTo>
                  <a:pt x="1246602" y="166334"/>
                </a:lnTo>
                <a:lnTo>
                  <a:pt x="1284864" y="134796"/>
                </a:lnTo>
                <a:lnTo>
                  <a:pt x="1323842" y="104017"/>
                </a:lnTo>
                <a:lnTo>
                  <a:pt x="1364042" y="74822"/>
                </a:lnTo>
                <a:lnTo>
                  <a:pt x="1405971" y="48040"/>
                </a:lnTo>
                <a:lnTo>
                  <a:pt x="1450133" y="24495"/>
                </a:lnTo>
                <a:lnTo>
                  <a:pt x="1497036" y="5015"/>
                </a:lnTo>
                <a:lnTo>
                  <a:pt x="1514277" y="0"/>
                </a:lnTo>
              </a:path>
              <a:path w="2804795" h="769620">
                <a:moveTo>
                  <a:pt x="1760279" y="0"/>
                </a:moveTo>
                <a:lnTo>
                  <a:pt x="1824692" y="22778"/>
                </a:lnTo>
                <a:lnTo>
                  <a:pt x="1869340" y="45825"/>
                </a:lnTo>
                <a:lnTo>
                  <a:pt x="1911216" y="74007"/>
                </a:lnTo>
                <a:lnTo>
                  <a:pt x="1949450" y="107358"/>
                </a:lnTo>
                <a:lnTo>
                  <a:pt x="1983175" y="145912"/>
                </a:lnTo>
                <a:lnTo>
                  <a:pt x="2009241" y="185165"/>
                </a:lnTo>
                <a:lnTo>
                  <a:pt x="2030043" y="226004"/>
                </a:lnTo>
                <a:lnTo>
                  <a:pt x="2046622" y="268083"/>
                </a:lnTo>
                <a:lnTo>
                  <a:pt x="2060018" y="311055"/>
                </a:lnTo>
                <a:lnTo>
                  <a:pt x="2071272" y="354571"/>
                </a:lnTo>
                <a:lnTo>
                  <a:pt x="2081422" y="398286"/>
                </a:lnTo>
                <a:lnTo>
                  <a:pt x="2091510" y="441850"/>
                </a:lnTo>
                <a:lnTo>
                  <a:pt x="2102575" y="484918"/>
                </a:lnTo>
                <a:lnTo>
                  <a:pt x="2115658" y="527141"/>
                </a:lnTo>
                <a:lnTo>
                  <a:pt x="2131799" y="568173"/>
                </a:lnTo>
                <a:lnTo>
                  <a:pt x="2152037" y="607666"/>
                </a:lnTo>
                <a:lnTo>
                  <a:pt x="2177414" y="645273"/>
                </a:lnTo>
                <a:lnTo>
                  <a:pt x="2208968" y="680646"/>
                </a:lnTo>
                <a:lnTo>
                  <a:pt x="2248299" y="713203"/>
                </a:lnTo>
                <a:lnTo>
                  <a:pt x="2290753" y="738039"/>
                </a:lnTo>
                <a:lnTo>
                  <a:pt x="2335281" y="755461"/>
                </a:lnTo>
                <a:lnTo>
                  <a:pt x="2380830" y="765772"/>
                </a:lnTo>
                <a:lnTo>
                  <a:pt x="2426351" y="769279"/>
                </a:lnTo>
                <a:lnTo>
                  <a:pt x="2470792" y="766286"/>
                </a:lnTo>
                <a:lnTo>
                  <a:pt x="2513103" y="757098"/>
                </a:lnTo>
                <a:lnTo>
                  <a:pt x="2552231" y="742020"/>
                </a:lnTo>
                <a:lnTo>
                  <a:pt x="2587128" y="721358"/>
                </a:lnTo>
                <a:lnTo>
                  <a:pt x="2616740" y="695416"/>
                </a:lnTo>
                <a:lnTo>
                  <a:pt x="2646532" y="657389"/>
                </a:lnTo>
                <a:lnTo>
                  <a:pt x="2669925" y="614993"/>
                </a:lnTo>
                <a:lnTo>
                  <a:pt x="2687767" y="568944"/>
                </a:lnTo>
                <a:lnTo>
                  <a:pt x="2700909" y="519957"/>
                </a:lnTo>
                <a:lnTo>
                  <a:pt x="2710201" y="468748"/>
                </a:lnTo>
                <a:lnTo>
                  <a:pt x="2716492" y="416033"/>
                </a:lnTo>
                <a:lnTo>
                  <a:pt x="2720632" y="362525"/>
                </a:lnTo>
                <a:lnTo>
                  <a:pt x="2723471" y="308942"/>
                </a:lnTo>
                <a:lnTo>
                  <a:pt x="2726580" y="264171"/>
                </a:lnTo>
                <a:lnTo>
                  <a:pt x="2731929" y="218684"/>
                </a:lnTo>
                <a:lnTo>
                  <a:pt x="2739701" y="173288"/>
                </a:lnTo>
                <a:lnTo>
                  <a:pt x="2750079" y="128790"/>
                </a:lnTo>
                <a:lnTo>
                  <a:pt x="2763245" y="85996"/>
                </a:lnTo>
                <a:lnTo>
                  <a:pt x="2779381" y="45713"/>
                </a:lnTo>
                <a:lnTo>
                  <a:pt x="2798669" y="8747"/>
                </a:lnTo>
                <a:lnTo>
                  <a:pt x="2804695" y="0"/>
                </a:lnTo>
              </a:path>
            </a:pathLst>
          </a:custGeom>
          <a:ln w="27165">
            <a:solidFill>
              <a:srgbClr val="FFEFED"/>
            </a:solidFill>
          </a:ln>
        </p:spPr>
        <p:txBody>
          <a:bodyPr wrap="square" lIns="0" tIns="0" rIns="0" bIns="0" rtlCol="0"/>
          <a:lstStyle/>
          <a:p>
            <a:endParaRPr/>
          </a:p>
        </p:txBody>
      </p:sp>
      <p:sp>
        <p:nvSpPr>
          <p:cNvPr id="18" name="bg object 18"/>
          <p:cNvSpPr/>
          <p:nvPr/>
        </p:nvSpPr>
        <p:spPr>
          <a:xfrm>
            <a:off x="2610560" y="0"/>
            <a:ext cx="2132965" cy="455930"/>
          </a:xfrm>
          <a:custGeom>
            <a:avLst/>
            <a:gdLst/>
            <a:ahLst/>
            <a:cxnLst/>
            <a:rect l="l" t="t" r="r" b="b"/>
            <a:pathLst>
              <a:path w="2132965" h="455930">
                <a:moveTo>
                  <a:pt x="0" y="0"/>
                </a:moveTo>
                <a:lnTo>
                  <a:pt x="31600" y="49586"/>
                </a:lnTo>
                <a:lnTo>
                  <a:pt x="62357" y="87640"/>
                </a:lnTo>
                <a:lnTo>
                  <a:pt x="96939" y="122420"/>
                </a:lnTo>
                <a:lnTo>
                  <a:pt x="135224" y="153233"/>
                </a:lnTo>
                <a:lnTo>
                  <a:pt x="177090" y="179383"/>
                </a:lnTo>
                <a:lnTo>
                  <a:pt x="226021" y="201723"/>
                </a:lnTo>
                <a:lnTo>
                  <a:pt x="274441" y="216064"/>
                </a:lnTo>
                <a:lnTo>
                  <a:pt x="322101" y="223035"/>
                </a:lnTo>
                <a:lnTo>
                  <a:pt x="368750" y="223262"/>
                </a:lnTo>
                <a:lnTo>
                  <a:pt x="414136" y="217375"/>
                </a:lnTo>
                <a:lnTo>
                  <a:pt x="458010" y="206002"/>
                </a:lnTo>
                <a:lnTo>
                  <a:pt x="500119" y="189772"/>
                </a:lnTo>
                <a:lnTo>
                  <a:pt x="540213" y="169311"/>
                </a:lnTo>
                <a:lnTo>
                  <a:pt x="578042" y="145250"/>
                </a:lnTo>
                <a:lnTo>
                  <a:pt x="613354" y="118216"/>
                </a:lnTo>
                <a:lnTo>
                  <a:pt x="645899" y="88837"/>
                </a:lnTo>
                <a:lnTo>
                  <a:pt x="675426" y="57742"/>
                </a:lnTo>
                <a:lnTo>
                  <a:pt x="705543" y="22385"/>
                </a:lnTo>
                <a:lnTo>
                  <a:pt x="723880" y="0"/>
                </a:lnTo>
              </a:path>
              <a:path w="2132965" h="455930">
                <a:moveTo>
                  <a:pt x="1601923" y="0"/>
                </a:moveTo>
                <a:lnTo>
                  <a:pt x="1628679" y="31287"/>
                </a:lnTo>
                <a:lnTo>
                  <a:pt x="1658992" y="70882"/>
                </a:lnTo>
                <a:lnTo>
                  <a:pt x="1686730" y="111635"/>
                </a:lnTo>
                <a:lnTo>
                  <a:pt x="1711654" y="153291"/>
                </a:lnTo>
                <a:lnTo>
                  <a:pt x="1733525" y="195593"/>
                </a:lnTo>
                <a:lnTo>
                  <a:pt x="1752106" y="238286"/>
                </a:lnTo>
                <a:lnTo>
                  <a:pt x="1769115" y="282143"/>
                </a:lnTo>
                <a:lnTo>
                  <a:pt x="1787877" y="326355"/>
                </a:lnTo>
                <a:lnTo>
                  <a:pt x="1810610" y="368378"/>
                </a:lnTo>
                <a:lnTo>
                  <a:pt x="1839532" y="405668"/>
                </a:lnTo>
                <a:lnTo>
                  <a:pt x="1876858" y="435682"/>
                </a:lnTo>
                <a:lnTo>
                  <a:pt x="1920765" y="453575"/>
                </a:lnTo>
                <a:lnTo>
                  <a:pt x="1963086" y="455671"/>
                </a:lnTo>
                <a:lnTo>
                  <a:pt x="2001850" y="444415"/>
                </a:lnTo>
                <a:lnTo>
                  <a:pt x="2035089" y="422250"/>
                </a:lnTo>
                <a:lnTo>
                  <a:pt x="2060833" y="391621"/>
                </a:lnTo>
                <a:lnTo>
                  <a:pt x="2077112" y="354973"/>
                </a:lnTo>
                <a:lnTo>
                  <a:pt x="2085841" y="306676"/>
                </a:lnTo>
                <a:lnTo>
                  <a:pt x="2088261" y="255922"/>
                </a:lnTo>
                <a:lnTo>
                  <a:pt x="2087925" y="204055"/>
                </a:lnTo>
                <a:lnTo>
                  <a:pt x="2088388" y="152423"/>
                </a:lnTo>
                <a:lnTo>
                  <a:pt x="2093203" y="102370"/>
                </a:lnTo>
                <a:lnTo>
                  <a:pt x="2104595" y="57195"/>
                </a:lnTo>
                <a:lnTo>
                  <a:pt x="2122519" y="16159"/>
                </a:lnTo>
                <a:lnTo>
                  <a:pt x="2132935" y="0"/>
                </a:lnTo>
              </a:path>
            </a:pathLst>
          </a:custGeom>
          <a:ln w="27165">
            <a:solidFill>
              <a:srgbClr val="FFEFED"/>
            </a:solidFill>
          </a:ln>
        </p:spPr>
        <p:txBody>
          <a:bodyPr wrap="square" lIns="0" tIns="0" rIns="0" bIns="0" rtlCol="0"/>
          <a:lstStyle/>
          <a:p>
            <a:endParaRPr/>
          </a:p>
        </p:txBody>
      </p:sp>
      <p:sp>
        <p:nvSpPr>
          <p:cNvPr id="19" name="bg object 19"/>
          <p:cNvSpPr/>
          <p:nvPr/>
        </p:nvSpPr>
        <p:spPr>
          <a:xfrm>
            <a:off x="661011" y="8104916"/>
            <a:ext cx="2592070" cy="2306955"/>
          </a:xfrm>
          <a:custGeom>
            <a:avLst/>
            <a:gdLst/>
            <a:ahLst/>
            <a:cxnLst/>
            <a:rect l="l" t="t" r="r" b="b"/>
            <a:pathLst>
              <a:path w="2592070" h="2306954">
                <a:moveTo>
                  <a:pt x="343855" y="2306429"/>
                </a:moveTo>
                <a:lnTo>
                  <a:pt x="312881" y="2276798"/>
                </a:lnTo>
                <a:lnTo>
                  <a:pt x="278416" y="2240576"/>
                </a:lnTo>
                <a:lnTo>
                  <a:pt x="245534" y="2202127"/>
                </a:lnTo>
                <a:lnTo>
                  <a:pt x="214458" y="2161169"/>
                </a:lnTo>
                <a:lnTo>
                  <a:pt x="185406" y="2117419"/>
                </a:lnTo>
                <a:lnTo>
                  <a:pt x="158599" y="2070595"/>
                </a:lnTo>
                <a:lnTo>
                  <a:pt x="137609" y="2027978"/>
                </a:lnTo>
                <a:lnTo>
                  <a:pt x="118900" y="1984104"/>
                </a:lnTo>
                <a:lnTo>
                  <a:pt x="102336" y="1939060"/>
                </a:lnTo>
                <a:lnTo>
                  <a:pt x="87777" y="1892929"/>
                </a:lnTo>
                <a:lnTo>
                  <a:pt x="75085" y="1845796"/>
                </a:lnTo>
                <a:lnTo>
                  <a:pt x="64121" y="1797747"/>
                </a:lnTo>
                <a:lnTo>
                  <a:pt x="54746" y="1748867"/>
                </a:lnTo>
                <a:lnTo>
                  <a:pt x="46822" y="1699239"/>
                </a:lnTo>
                <a:lnTo>
                  <a:pt x="40211" y="1648949"/>
                </a:lnTo>
                <a:lnTo>
                  <a:pt x="34773" y="1598083"/>
                </a:lnTo>
                <a:lnTo>
                  <a:pt x="30371" y="1546724"/>
                </a:lnTo>
                <a:lnTo>
                  <a:pt x="26866" y="1494958"/>
                </a:lnTo>
                <a:lnTo>
                  <a:pt x="24118" y="1442869"/>
                </a:lnTo>
                <a:lnTo>
                  <a:pt x="21990" y="1390543"/>
                </a:lnTo>
                <a:lnTo>
                  <a:pt x="20343" y="1338064"/>
                </a:lnTo>
                <a:lnTo>
                  <a:pt x="19039" y="1285517"/>
                </a:lnTo>
                <a:lnTo>
                  <a:pt x="17938" y="1232987"/>
                </a:lnTo>
                <a:lnTo>
                  <a:pt x="16903" y="1180560"/>
                </a:lnTo>
                <a:lnTo>
                  <a:pt x="15794" y="1128319"/>
                </a:lnTo>
                <a:lnTo>
                  <a:pt x="14474" y="1076350"/>
                </a:lnTo>
                <a:lnTo>
                  <a:pt x="12803" y="1024737"/>
                </a:lnTo>
                <a:lnTo>
                  <a:pt x="10628" y="972375"/>
                </a:lnTo>
                <a:lnTo>
                  <a:pt x="8131" y="919883"/>
                </a:lnTo>
                <a:lnTo>
                  <a:pt x="5576" y="867316"/>
                </a:lnTo>
                <a:lnTo>
                  <a:pt x="3223" y="814726"/>
                </a:lnTo>
                <a:lnTo>
                  <a:pt x="1335" y="762168"/>
                </a:lnTo>
                <a:lnTo>
                  <a:pt x="173" y="709695"/>
                </a:lnTo>
                <a:lnTo>
                  <a:pt x="0" y="657360"/>
                </a:lnTo>
                <a:lnTo>
                  <a:pt x="1077" y="605218"/>
                </a:lnTo>
                <a:lnTo>
                  <a:pt x="3666" y="553321"/>
                </a:lnTo>
                <a:lnTo>
                  <a:pt x="8030" y="501724"/>
                </a:lnTo>
                <a:lnTo>
                  <a:pt x="14430" y="450480"/>
                </a:lnTo>
                <a:lnTo>
                  <a:pt x="23128" y="399643"/>
                </a:lnTo>
                <a:lnTo>
                  <a:pt x="34760" y="349344"/>
                </a:lnTo>
                <a:lnTo>
                  <a:pt x="49667" y="300076"/>
                </a:lnTo>
                <a:lnTo>
                  <a:pt x="67676" y="252458"/>
                </a:lnTo>
                <a:lnTo>
                  <a:pt x="88617" y="207106"/>
                </a:lnTo>
                <a:lnTo>
                  <a:pt x="112318" y="164639"/>
                </a:lnTo>
                <a:lnTo>
                  <a:pt x="138608" y="125674"/>
                </a:lnTo>
                <a:lnTo>
                  <a:pt x="167314" y="90828"/>
                </a:lnTo>
                <a:lnTo>
                  <a:pt x="198266" y="60719"/>
                </a:lnTo>
                <a:lnTo>
                  <a:pt x="231292" y="35964"/>
                </a:lnTo>
                <a:lnTo>
                  <a:pt x="266220" y="17181"/>
                </a:lnTo>
                <a:lnTo>
                  <a:pt x="302879" y="4987"/>
                </a:lnTo>
                <a:lnTo>
                  <a:pt x="341098" y="0"/>
                </a:lnTo>
                <a:lnTo>
                  <a:pt x="382490" y="2843"/>
                </a:lnTo>
                <a:lnTo>
                  <a:pt x="422066" y="13326"/>
                </a:lnTo>
                <a:lnTo>
                  <a:pt x="460067" y="30516"/>
                </a:lnTo>
                <a:lnTo>
                  <a:pt x="496732" y="53480"/>
                </a:lnTo>
                <a:lnTo>
                  <a:pt x="532305" y="81286"/>
                </a:lnTo>
                <a:lnTo>
                  <a:pt x="567025" y="113001"/>
                </a:lnTo>
                <a:lnTo>
                  <a:pt x="601134" y="147693"/>
                </a:lnTo>
                <a:lnTo>
                  <a:pt x="634872" y="184428"/>
                </a:lnTo>
                <a:lnTo>
                  <a:pt x="668480" y="222275"/>
                </a:lnTo>
                <a:lnTo>
                  <a:pt x="702200" y="260301"/>
                </a:lnTo>
                <a:lnTo>
                  <a:pt x="736273" y="297573"/>
                </a:lnTo>
                <a:lnTo>
                  <a:pt x="770939" y="333159"/>
                </a:lnTo>
                <a:lnTo>
                  <a:pt x="806439" y="366126"/>
                </a:lnTo>
                <a:lnTo>
                  <a:pt x="843015" y="395541"/>
                </a:lnTo>
                <a:lnTo>
                  <a:pt x="878770" y="419627"/>
                </a:lnTo>
                <a:lnTo>
                  <a:pt x="916172" y="441020"/>
                </a:lnTo>
                <a:lnTo>
                  <a:pt x="954895" y="460189"/>
                </a:lnTo>
                <a:lnTo>
                  <a:pt x="994612" y="477602"/>
                </a:lnTo>
                <a:lnTo>
                  <a:pt x="1034998" y="493729"/>
                </a:lnTo>
                <a:lnTo>
                  <a:pt x="1075727" y="509040"/>
                </a:lnTo>
                <a:lnTo>
                  <a:pt x="1116472" y="524002"/>
                </a:lnTo>
                <a:lnTo>
                  <a:pt x="1156909" y="539086"/>
                </a:lnTo>
                <a:lnTo>
                  <a:pt x="1196710" y="554760"/>
                </a:lnTo>
                <a:lnTo>
                  <a:pt x="1235551" y="571494"/>
                </a:lnTo>
                <a:lnTo>
                  <a:pt x="1273104" y="589755"/>
                </a:lnTo>
                <a:lnTo>
                  <a:pt x="1309044" y="610015"/>
                </a:lnTo>
                <a:lnTo>
                  <a:pt x="1343046" y="632741"/>
                </a:lnTo>
                <a:lnTo>
                  <a:pt x="1374783" y="658403"/>
                </a:lnTo>
                <a:lnTo>
                  <a:pt x="1403929" y="687469"/>
                </a:lnTo>
                <a:lnTo>
                  <a:pt x="1430158" y="720410"/>
                </a:lnTo>
                <a:lnTo>
                  <a:pt x="1453145" y="757693"/>
                </a:lnTo>
                <a:lnTo>
                  <a:pt x="1472562" y="799789"/>
                </a:lnTo>
                <a:lnTo>
                  <a:pt x="1488086" y="847166"/>
                </a:lnTo>
                <a:lnTo>
                  <a:pt x="1498031" y="892482"/>
                </a:lnTo>
                <a:lnTo>
                  <a:pt x="1505327" y="939046"/>
                </a:lnTo>
                <a:lnTo>
                  <a:pt x="1511884" y="985847"/>
                </a:lnTo>
                <a:lnTo>
                  <a:pt x="1519613" y="1031870"/>
                </a:lnTo>
                <a:lnTo>
                  <a:pt x="1530423" y="1076104"/>
                </a:lnTo>
                <a:lnTo>
                  <a:pt x="1546226" y="1117536"/>
                </a:lnTo>
                <a:lnTo>
                  <a:pt x="1573293" y="1161461"/>
                </a:lnTo>
                <a:lnTo>
                  <a:pt x="1606299" y="1195011"/>
                </a:lnTo>
                <a:lnTo>
                  <a:pt x="1644090" y="1219908"/>
                </a:lnTo>
                <a:lnTo>
                  <a:pt x="1685510" y="1237875"/>
                </a:lnTo>
                <a:lnTo>
                  <a:pt x="1729406" y="1250634"/>
                </a:lnTo>
                <a:lnTo>
                  <a:pt x="1774623" y="1259907"/>
                </a:lnTo>
                <a:lnTo>
                  <a:pt x="1820005" y="1267418"/>
                </a:lnTo>
                <a:lnTo>
                  <a:pt x="1864399" y="1274889"/>
                </a:lnTo>
                <a:lnTo>
                  <a:pt x="1906402" y="1284198"/>
                </a:lnTo>
                <a:lnTo>
                  <a:pt x="1947927" y="1296492"/>
                </a:lnTo>
                <a:lnTo>
                  <a:pt x="1988894" y="1311686"/>
                </a:lnTo>
                <a:lnTo>
                  <a:pt x="2029219" y="1329692"/>
                </a:lnTo>
                <a:lnTo>
                  <a:pt x="2068821" y="1350425"/>
                </a:lnTo>
                <a:lnTo>
                  <a:pt x="2107616" y="1373796"/>
                </a:lnTo>
                <a:lnTo>
                  <a:pt x="2145523" y="1399720"/>
                </a:lnTo>
                <a:lnTo>
                  <a:pt x="2182459" y="1428109"/>
                </a:lnTo>
                <a:lnTo>
                  <a:pt x="2218341" y="1458878"/>
                </a:lnTo>
                <a:lnTo>
                  <a:pt x="2253087" y="1491939"/>
                </a:lnTo>
                <a:lnTo>
                  <a:pt x="2286616" y="1527206"/>
                </a:lnTo>
                <a:lnTo>
                  <a:pt x="2318843" y="1564592"/>
                </a:lnTo>
                <a:lnTo>
                  <a:pt x="2349688" y="1604011"/>
                </a:lnTo>
                <a:lnTo>
                  <a:pt x="2379066" y="1645375"/>
                </a:lnTo>
                <a:lnTo>
                  <a:pt x="2406898" y="1688599"/>
                </a:lnTo>
                <a:lnTo>
                  <a:pt x="2433098" y="1733595"/>
                </a:lnTo>
                <a:lnTo>
                  <a:pt x="2457586" y="1780276"/>
                </a:lnTo>
                <a:lnTo>
                  <a:pt x="2480279" y="1828557"/>
                </a:lnTo>
                <a:lnTo>
                  <a:pt x="2501095" y="1878350"/>
                </a:lnTo>
                <a:lnTo>
                  <a:pt x="2519950" y="1929569"/>
                </a:lnTo>
                <a:lnTo>
                  <a:pt x="2536763" y="1982127"/>
                </a:lnTo>
                <a:lnTo>
                  <a:pt x="2549724" y="2029061"/>
                </a:lnTo>
                <a:lnTo>
                  <a:pt x="2561024" y="2076710"/>
                </a:lnTo>
                <a:lnTo>
                  <a:pt x="2570672" y="2124978"/>
                </a:lnTo>
                <a:lnTo>
                  <a:pt x="2578680" y="2173774"/>
                </a:lnTo>
                <a:lnTo>
                  <a:pt x="2585057" y="2223003"/>
                </a:lnTo>
                <a:lnTo>
                  <a:pt x="2589815" y="2272574"/>
                </a:lnTo>
                <a:lnTo>
                  <a:pt x="2591954" y="2306429"/>
                </a:lnTo>
              </a:path>
            </a:pathLst>
          </a:custGeom>
          <a:ln w="51346">
            <a:solidFill>
              <a:srgbClr val="FFEFED"/>
            </a:solidFill>
          </a:ln>
        </p:spPr>
        <p:txBody>
          <a:bodyPr wrap="square" lIns="0" tIns="0" rIns="0" bIns="0" rtlCol="0"/>
          <a:lstStyle/>
          <a:p>
            <a:endParaRPr/>
          </a:p>
        </p:txBody>
      </p:sp>
      <p:sp>
        <p:nvSpPr>
          <p:cNvPr id="20" name="bg object 20"/>
          <p:cNvSpPr/>
          <p:nvPr/>
        </p:nvSpPr>
        <p:spPr>
          <a:xfrm>
            <a:off x="924825" y="8638214"/>
            <a:ext cx="1976120" cy="1773555"/>
          </a:xfrm>
          <a:custGeom>
            <a:avLst/>
            <a:gdLst/>
            <a:ahLst/>
            <a:cxnLst/>
            <a:rect l="l" t="t" r="r" b="b"/>
            <a:pathLst>
              <a:path w="1976120" h="1773554">
                <a:moveTo>
                  <a:pt x="637058" y="1773131"/>
                </a:moveTo>
                <a:lnTo>
                  <a:pt x="581414" y="1719356"/>
                </a:lnTo>
                <a:lnTo>
                  <a:pt x="545805" y="1686600"/>
                </a:lnTo>
                <a:lnTo>
                  <a:pt x="509787" y="1654662"/>
                </a:lnTo>
                <a:lnTo>
                  <a:pt x="473368" y="1623554"/>
                </a:lnTo>
                <a:lnTo>
                  <a:pt x="436557" y="1593286"/>
                </a:lnTo>
                <a:lnTo>
                  <a:pt x="399364" y="1563871"/>
                </a:lnTo>
                <a:lnTo>
                  <a:pt x="359860" y="1533217"/>
                </a:lnTo>
                <a:lnTo>
                  <a:pt x="321148" y="1500809"/>
                </a:lnTo>
                <a:lnTo>
                  <a:pt x="284878" y="1464448"/>
                </a:lnTo>
                <a:lnTo>
                  <a:pt x="252704" y="1421936"/>
                </a:lnTo>
                <a:lnTo>
                  <a:pt x="230624" y="1381856"/>
                </a:lnTo>
                <a:lnTo>
                  <a:pt x="212438" y="1338402"/>
                </a:lnTo>
                <a:lnTo>
                  <a:pt x="197302" y="1292515"/>
                </a:lnTo>
                <a:lnTo>
                  <a:pt x="184373" y="1245141"/>
                </a:lnTo>
                <a:lnTo>
                  <a:pt x="172808" y="1197222"/>
                </a:lnTo>
                <a:lnTo>
                  <a:pt x="161625" y="1148532"/>
                </a:lnTo>
                <a:lnTo>
                  <a:pt x="150754" y="1099715"/>
                </a:lnTo>
                <a:lnTo>
                  <a:pt x="140198" y="1050774"/>
                </a:lnTo>
                <a:lnTo>
                  <a:pt x="129955" y="1001711"/>
                </a:lnTo>
                <a:lnTo>
                  <a:pt x="120027" y="952532"/>
                </a:lnTo>
                <a:lnTo>
                  <a:pt x="110415" y="903240"/>
                </a:lnTo>
                <a:lnTo>
                  <a:pt x="101119" y="853839"/>
                </a:lnTo>
                <a:lnTo>
                  <a:pt x="92139" y="804332"/>
                </a:lnTo>
                <a:lnTo>
                  <a:pt x="83477" y="754723"/>
                </a:lnTo>
                <a:lnTo>
                  <a:pt x="75132" y="705015"/>
                </a:lnTo>
                <a:lnTo>
                  <a:pt x="67106" y="655213"/>
                </a:lnTo>
                <a:lnTo>
                  <a:pt x="59399" y="605320"/>
                </a:lnTo>
                <a:lnTo>
                  <a:pt x="52011" y="555340"/>
                </a:lnTo>
                <a:lnTo>
                  <a:pt x="44944" y="505276"/>
                </a:lnTo>
                <a:lnTo>
                  <a:pt x="38197" y="455132"/>
                </a:lnTo>
                <a:lnTo>
                  <a:pt x="31772" y="404912"/>
                </a:lnTo>
                <a:lnTo>
                  <a:pt x="25668" y="354620"/>
                </a:lnTo>
                <a:lnTo>
                  <a:pt x="19887" y="304259"/>
                </a:lnTo>
                <a:lnTo>
                  <a:pt x="14429" y="253833"/>
                </a:lnTo>
                <a:lnTo>
                  <a:pt x="9295" y="203346"/>
                </a:lnTo>
                <a:lnTo>
                  <a:pt x="4485" y="152801"/>
                </a:lnTo>
                <a:lnTo>
                  <a:pt x="0" y="102203"/>
                </a:lnTo>
                <a:lnTo>
                  <a:pt x="27448" y="68122"/>
                </a:lnTo>
                <a:lnTo>
                  <a:pt x="57056" y="41342"/>
                </a:lnTo>
                <a:lnTo>
                  <a:pt x="121581" y="8240"/>
                </a:lnTo>
                <a:lnTo>
                  <a:pt x="191237" y="0"/>
                </a:lnTo>
                <a:lnTo>
                  <a:pt x="227258" y="4298"/>
                </a:lnTo>
                <a:lnTo>
                  <a:pt x="300229" y="27920"/>
                </a:lnTo>
                <a:lnTo>
                  <a:pt x="336594" y="46521"/>
                </a:lnTo>
                <a:lnTo>
                  <a:pt x="372489" y="69165"/>
                </a:lnTo>
                <a:lnTo>
                  <a:pt x="407622" y="95490"/>
                </a:lnTo>
                <a:lnTo>
                  <a:pt x="441702" y="125135"/>
                </a:lnTo>
                <a:lnTo>
                  <a:pt x="474435" y="157738"/>
                </a:lnTo>
                <a:lnTo>
                  <a:pt x="505530" y="192936"/>
                </a:lnTo>
                <a:lnTo>
                  <a:pt x="534695" y="230367"/>
                </a:lnTo>
                <a:lnTo>
                  <a:pt x="561638" y="269670"/>
                </a:lnTo>
                <a:lnTo>
                  <a:pt x="586066" y="310483"/>
                </a:lnTo>
                <a:lnTo>
                  <a:pt x="610148" y="355077"/>
                </a:lnTo>
                <a:lnTo>
                  <a:pt x="633652" y="400859"/>
                </a:lnTo>
                <a:lnTo>
                  <a:pt x="656762" y="447476"/>
                </a:lnTo>
                <a:lnTo>
                  <a:pt x="679665" y="494574"/>
                </a:lnTo>
                <a:lnTo>
                  <a:pt x="702546" y="541797"/>
                </a:lnTo>
                <a:lnTo>
                  <a:pt x="725590" y="588794"/>
                </a:lnTo>
                <a:lnTo>
                  <a:pt x="748985" y="635209"/>
                </a:lnTo>
                <a:lnTo>
                  <a:pt x="772914" y="680688"/>
                </a:lnTo>
                <a:lnTo>
                  <a:pt x="797564" y="724878"/>
                </a:lnTo>
                <a:lnTo>
                  <a:pt x="823120" y="767425"/>
                </a:lnTo>
                <a:lnTo>
                  <a:pt x="849769" y="807975"/>
                </a:lnTo>
                <a:lnTo>
                  <a:pt x="877695" y="846174"/>
                </a:lnTo>
                <a:lnTo>
                  <a:pt x="907084" y="881668"/>
                </a:lnTo>
                <a:lnTo>
                  <a:pt x="938122" y="914102"/>
                </a:lnTo>
                <a:lnTo>
                  <a:pt x="970995" y="943124"/>
                </a:lnTo>
                <a:lnTo>
                  <a:pt x="1005888" y="968379"/>
                </a:lnTo>
                <a:lnTo>
                  <a:pt x="1042987" y="989513"/>
                </a:lnTo>
                <a:lnTo>
                  <a:pt x="1086822" y="1007788"/>
                </a:lnTo>
                <a:lnTo>
                  <a:pt x="1131668" y="1021005"/>
                </a:lnTo>
                <a:lnTo>
                  <a:pt x="1177151" y="1030992"/>
                </a:lnTo>
                <a:lnTo>
                  <a:pt x="1222899" y="1039579"/>
                </a:lnTo>
                <a:lnTo>
                  <a:pt x="1268539" y="1048594"/>
                </a:lnTo>
                <a:lnTo>
                  <a:pt x="1312194" y="1059251"/>
                </a:lnTo>
                <a:lnTo>
                  <a:pt x="1355605" y="1072299"/>
                </a:lnTo>
                <a:lnTo>
                  <a:pt x="1398656" y="1087734"/>
                </a:lnTo>
                <a:lnTo>
                  <a:pt x="1441227" y="1105551"/>
                </a:lnTo>
                <a:lnTo>
                  <a:pt x="1483202" y="1125747"/>
                </a:lnTo>
                <a:lnTo>
                  <a:pt x="1524460" y="1148316"/>
                </a:lnTo>
                <a:lnTo>
                  <a:pt x="1564886" y="1173255"/>
                </a:lnTo>
                <a:lnTo>
                  <a:pt x="1604359" y="1200559"/>
                </a:lnTo>
                <a:lnTo>
                  <a:pt x="1642763" y="1230225"/>
                </a:lnTo>
                <a:lnTo>
                  <a:pt x="1679979" y="1262246"/>
                </a:lnTo>
                <a:lnTo>
                  <a:pt x="1715889" y="1296620"/>
                </a:lnTo>
                <a:lnTo>
                  <a:pt x="1750374" y="1333342"/>
                </a:lnTo>
                <a:lnTo>
                  <a:pt x="1783317" y="1372408"/>
                </a:lnTo>
                <a:lnTo>
                  <a:pt x="1814600" y="1413813"/>
                </a:lnTo>
                <a:lnTo>
                  <a:pt x="1844104" y="1457554"/>
                </a:lnTo>
                <a:lnTo>
                  <a:pt x="1871711" y="1503624"/>
                </a:lnTo>
                <a:lnTo>
                  <a:pt x="1897303" y="1552022"/>
                </a:lnTo>
                <a:lnTo>
                  <a:pt x="1917242" y="1594999"/>
                </a:lnTo>
                <a:lnTo>
                  <a:pt x="1935306" y="1639556"/>
                </a:lnTo>
                <a:lnTo>
                  <a:pt x="1951462" y="1685508"/>
                </a:lnTo>
                <a:lnTo>
                  <a:pt x="1965676" y="1732672"/>
                </a:lnTo>
                <a:lnTo>
                  <a:pt x="1975953" y="1773131"/>
                </a:lnTo>
              </a:path>
            </a:pathLst>
          </a:custGeom>
          <a:ln w="51346">
            <a:solidFill>
              <a:srgbClr val="FFEFED"/>
            </a:solidFill>
          </a:ln>
        </p:spPr>
        <p:txBody>
          <a:bodyPr wrap="square" lIns="0" tIns="0" rIns="0" bIns="0" rtlCol="0"/>
          <a:lstStyle/>
          <a:p>
            <a:endParaRPr/>
          </a:p>
        </p:txBody>
      </p:sp>
      <p:sp>
        <p:nvSpPr>
          <p:cNvPr id="21" name="bg object 21"/>
          <p:cNvSpPr/>
          <p:nvPr/>
        </p:nvSpPr>
        <p:spPr>
          <a:xfrm>
            <a:off x="1420537" y="9346815"/>
            <a:ext cx="1099820" cy="1064895"/>
          </a:xfrm>
          <a:custGeom>
            <a:avLst/>
            <a:gdLst/>
            <a:ahLst/>
            <a:cxnLst/>
            <a:rect l="l" t="t" r="r" b="b"/>
            <a:pathLst>
              <a:path w="1099820" h="1064895">
                <a:moveTo>
                  <a:pt x="608495" y="1064530"/>
                </a:moveTo>
                <a:lnTo>
                  <a:pt x="559465" y="1023817"/>
                </a:lnTo>
                <a:lnTo>
                  <a:pt x="520449" y="993240"/>
                </a:lnTo>
                <a:lnTo>
                  <a:pt x="481136" y="963266"/>
                </a:lnTo>
                <a:lnTo>
                  <a:pt x="441728" y="933516"/>
                </a:lnTo>
                <a:lnTo>
                  <a:pt x="402427" y="903610"/>
                </a:lnTo>
                <a:lnTo>
                  <a:pt x="363434" y="873166"/>
                </a:lnTo>
                <a:lnTo>
                  <a:pt x="324952" y="841806"/>
                </a:lnTo>
                <a:lnTo>
                  <a:pt x="287181" y="809148"/>
                </a:lnTo>
                <a:lnTo>
                  <a:pt x="250324" y="774813"/>
                </a:lnTo>
                <a:lnTo>
                  <a:pt x="214583" y="738421"/>
                </a:lnTo>
                <a:lnTo>
                  <a:pt x="180159" y="699592"/>
                </a:lnTo>
                <a:lnTo>
                  <a:pt x="153429" y="665491"/>
                </a:lnTo>
                <a:lnTo>
                  <a:pt x="128133" y="628683"/>
                </a:lnTo>
                <a:lnTo>
                  <a:pt x="104483" y="589471"/>
                </a:lnTo>
                <a:lnTo>
                  <a:pt x="82692" y="548163"/>
                </a:lnTo>
                <a:lnTo>
                  <a:pt x="62971" y="505062"/>
                </a:lnTo>
                <a:lnTo>
                  <a:pt x="45533" y="460474"/>
                </a:lnTo>
                <a:lnTo>
                  <a:pt x="30589" y="414705"/>
                </a:lnTo>
                <a:lnTo>
                  <a:pt x="18352" y="368060"/>
                </a:lnTo>
                <a:lnTo>
                  <a:pt x="9033" y="320844"/>
                </a:lnTo>
                <a:lnTo>
                  <a:pt x="2845" y="273362"/>
                </a:lnTo>
                <a:lnTo>
                  <a:pt x="0" y="225921"/>
                </a:lnTo>
                <a:lnTo>
                  <a:pt x="708" y="178825"/>
                </a:lnTo>
                <a:lnTo>
                  <a:pt x="5184" y="132379"/>
                </a:lnTo>
                <a:lnTo>
                  <a:pt x="13638" y="86890"/>
                </a:lnTo>
                <a:lnTo>
                  <a:pt x="26282" y="42661"/>
                </a:lnTo>
                <a:lnTo>
                  <a:pt x="43330" y="0"/>
                </a:lnTo>
                <a:lnTo>
                  <a:pt x="73942" y="41522"/>
                </a:lnTo>
                <a:lnTo>
                  <a:pt x="104787" y="82997"/>
                </a:lnTo>
                <a:lnTo>
                  <a:pt x="135931" y="124222"/>
                </a:lnTo>
                <a:lnTo>
                  <a:pt x="167439" y="165000"/>
                </a:lnTo>
                <a:lnTo>
                  <a:pt x="199376" y="205129"/>
                </a:lnTo>
                <a:lnTo>
                  <a:pt x="231810" y="244411"/>
                </a:lnTo>
                <a:lnTo>
                  <a:pt x="264804" y="282645"/>
                </a:lnTo>
                <a:lnTo>
                  <a:pt x="298426" y="319632"/>
                </a:lnTo>
                <a:lnTo>
                  <a:pt x="332740" y="355172"/>
                </a:lnTo>
                <a:lnTo>
                  <a:pt x="367813" y="389064"/>
                </a:lnTo>
                <a:lnTo>
                  <a:pt x="403710" y="421111"/>
                </a:lnTo>
                <a:lnTo>
                  <a:pt x="440497" y="451110"/>
                </a:lnTo>
                <a:lnTo>
                  <a:pt x="478239" y="478864"/>
                </a:lnTo>
                <a:lnTo>
                  <a:pt x="517003" y="504172"/>
                </a:lnTo>
                <a:lnTo>
                  <a:pt x="556854" y="526834"/>
                </a:lnTo>
                <a:lnTo>
                  <a:pt x="601146" y="548373"/>
                </a:lnTo>
                <a:lnTo>
                  <a:pt x="646031" y="567836"/>
                </a:lnTo>
                <a:lnTo>
                  <a:pt x="691068" y="586703"/>
                </a:lnTo>
                <a:lnTo>
                  <a:pt x="735812" y="606451"/>
                </a:lnTo>
                <a:lnTo>
                  <a:pt x="779821" y="628560"/>
                </a:lnTo>
                <a:lnTo>
                  <a:pt x="822652" y="654507"/>
                </a:lnTo>
                <a:lnTo>
                  <a:pt x="854862" y="678029"/>
                </a:lnTo>
                <a:lnTo>
                  <a:pt x="885264" y="703887"/>
                </a:lnTo>
                <a:lnTo>
                  <a:pt x="913908" y="731981"/>
                </a:lnTo>
                <a:lnTo>
                  <a:pt x="940846" y="762211"/>
                </a:lnTo>
                <a:lnTo>
                  <a:pt x="966127" y="794478"/>
                </a:lnTo>
                <a:lnTo>
                  <a:pt x="989804" y="828681"/>
                </a:lnTo>
                <a:lnTo>
                  <a:pt x="1011925" y="864720"/>
                </a:lnTo>
                <a:lnTo>
                  <a:pt x="1032544" y="902495"/>
                </a:lnTo>
                <a:lnTo>
                  <a:pt x="1051709" y="941907"/>
                </a:lnTo>
                <a:lnTo>
                  <a:pt x="1069472" y="982855"/>
                </a:lnTo>
                <a:lnTo>
                  <a:pt x="1085883" y="1025240"/>
                </a:lnTo>
                <a:lnTo>
                  <a:pt x="1099462" y="1064530"/>
                </a:lnTo>
              </a:path>
            </a:pathLst>
          </a:custGeom>
          <a:ln w="51346">
            <a:solidFill>
              <a:srgbClr val="FFEFED"/>
            </a:solidFill>
          </a:ln>
        </p:spPr>
        <p:txBody>
          <a:bodyPr wrap="square" lIns="0" tIns="0" rIns="0" bIns="0" rtlCol="0"/>
          <a:lstStyle/>
          <a:p>
            <a:endParaRPr/>
          </a:p>
        </p:txBody>
      </p:sp>
      <p:pic>
        <p:nvPicPr>
          <p:cNvPr id="22" name="bg object 22"/>
          <p:cNvPicPr/>
          <p:nvPr/>
        </p:nvPicPr>
        <p:blipFill>
          <a:blip r:embed="rId8" cstate="print"/>
          <a:stretch>
            <a:fillRect/>
          </a:stretch>
        </p:blipFill>
        <p:spPr>
          <a:xfrm>
            <a:off x="3903002" y="0"/>
            <a:ext cx="3656990" cy="2851696"/>
          </a:xfrm>
          <a:prstGeom prst="rect">
            <a:avLst/>
          </a:prstGeom>
        </p:spPr>
      </p:pic>
      <p:pic>
        <p:nvPicPr>
          <p:cNvPr id="23" name="bg object 23"/>
          <p:cNvPicPr/>
          <p:nvPr/>
        </p:nvPicPr>
        <p:blipFill>
          <a:blip r:embed="rId9" cstate="print"/>
          <a:stretch>
            <a:fillRect/>
          </a:stretch>
        </p:blipFill>
        <p:spPr>
          <a:xfrm>
            <a:off x="3900069" y="0"/>
            <a:ext cx="3659923" cy="3270810"/>
          </a:xfrm>
          <a:prstGeom prst="rect">
            <a:avLst/>
          </a:prstGeom>
        </p:spPr>
      </p:pic>
      <p:sp>
        <p:nvSpPr>
          <p:cNvPr id="2" name="Holder 2"/>
          <p:cNvSpPr>
            <a:spLocks noGrp="1"/>
          </p:cNvSpPr>
          <p:nvPr>
            <p:ph type="title"/>
          </p:nvPr>
        </p:nvSpPr>
        <p:spPr>
          <a:xfrm>
            <a:off x="3240745" y="-218033"/>
            <a:ext cx="2595245" cy="650875"/>
          </a:xfrm>
          <a:prstGeom prst="rect">
            <a:avLst/>
          </a:prstGeom>
        </p:spPr>
        <p:txBody>
          <a:bodyPr wrap="square" lIns="0" tIns="0" rIns="0" bIns="0">
            <a:spAutoFit/>
          </a:bodyPr>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a:xfrm>
            <a:off x="532290" y="2816831"/>
            <a:ext cx="6498269" cy="22599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4.jp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n9.cl/q4hby"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object 7"/>
          <p:cNvSpPr/>
          <p:nvPr/>
        </p:nvSpPr>
        <p:spPr>
          <a:xfrm>
            <a:off x="332607" y="1932709"/>
            <a:ext cx="6972944" cy="8450748"/>
          </a:xfrm>
          <a:custGeom>
            <a:avLst/>
            <a:gdLst/>
            <a:ahLst/>
            <a:cxnLst/>
            <a:rect l="l" t="t" r="r" b="b"/>
            <a:pathLst>
              <a:path w="7033895" h="7908290">
                <a:moveTo>
                  <a:pt x="7033844" y="0"/>
                </a:moveTo>
                <a:lnTo>
                  <a:pt x="0" y="0"/>
                </a:lnTo>
                <a:lnTo>
                  <a:pt x="0" y="7908061"/>
                </a:lnTo>
                <a:lnTo>
                  <a:pt x="7033844" y="7908061"/>
                </a:lnTo>
                <a:lnTo>
                  <a:pt x="7033844" y="0"/>
                </a:lnTo>
                <a:close/>
              </a:path>
            </a:pathLst>
          </a:custGeom>
          <a:solidFill>
            <a:srgbClr val="FFFFFF"/>
          </a:solidFill>
        </p:spPr>
        <p:txBody>
          <a:bodyPr wrap="square" lIns="0" tIns="0" rIns="0" bIns="0" rtlCol="0"/>
          <a:lstStyle/>
          <a:p>
            <a:endParaRPr lang="es-PE" dirty="0"/>
          </a:p>
        </p:txBody>
      </p:sp>
      <p:sp>
        <p:nvSpPr>
          <p:cNvPr id="9" name="object 9"/>
          <p:cNvSpPr txBox="1"/>
          <p:nvPr/>
        </p:nvSpPr>
        <p:spPr>
          <a:xfrm>
            <a:off x="550267" y="1630344"/>
            <a:ext cx="3133725" cy="200696"/>
          </a:xfrm>
          <a:prstGeom prst="rect">
            <a:avLst/>
          </a:prstGeom>
        </p:spPr>
        <p:txBody>
          <a:bodyPr vert="horz" wrap="square" lIns="0" tIns="15875" rIns="0" bIns="0" rtlCol="0">
            <a:spAutoFit/>
          </a:bodyPr>
          <a:lstStyle/>
          <a:p>
            <a:pPr marL="12700">
              <a:lnSpc>
                <a:spcPct val="100000"/>
              </a:lnSpc>
              <a:spcBef>
                <a:spcPts val="125"/>
              </a:spcBef>
            </a:pPr>
            <a:r>
              <a:rPr sz="1200" dirty="0">
                <a:solidFill>
                  <a:srgbClr val="FFFFFF"/>
                </a:solidFill>
                <a:latin typeface="Tahoma"/>
                <a:cs typeface="Tahoma"/>
              </a:rPr>
              <a:t>Información</a:t>
            </a:r>
            <a:r>
              <a:rPr sz="1200" spc="-5" dirty="0">
                <a:solidFill>
                  <a:srgbClr val="FFFFFF"/>
                </a:solidFill>
                <a:latin typeface="Tahoma"/>
                <a:cs typeface="Tahoma"/>
              </a:rPr>
              <a:t> para</a:t>
            </a:r>
            <a:r>
              <a:rPr sz="1200" dirty="0">
                <a:solidFill>
                  <a:srgbClr val="FFFFFF"/>
                </a:solidFill>
                <a:latin typeface="Tahoma"/>
                <a:cs typeface="Tahoma"/>
              </a:rPr>
              <a:t> </a:t>
            </a:r>
            <a:r>
              <a:rPr sz="1200" spc="-5" dirty="0">
                <a:solidFill>
                  <a:srgbClr val="FFFFFF"/>
                </a:solidFill>
                <a:latin typeface="Tahoma"/>
                <a:cs typeface="Tahoma"/>
              </a:rPr>
              <a:t>profesionales</a:t>
            </a:r>
            <a:r>
              <a:rPr sz="1200" dirty="0">
                <a:solidFill>
                  <a:srgbClr val="FFFFFF"/>
                </a:solidFill>
                <a:latin typeface="Tahoma"/>
                <a:cs typeface="Tahoma"/>
              </a:rPr>
              <a:t> de la </a:t>
            </a:r>
            <a:r>
              <a:rPr sz="1200" spc="-5" dirty="0">
                <a:solidFill>
                  <a:srgbClr val="FFFFFF"/>
                </a:solidFill>
                <a:latin typeface="Tahoma"/>
                <a:cs typeface="Tahoma"/>
              </a:rPr>
              <a:t>salud</a:t>
            </a:r>
            <a:endParaRPr sz="1200" dirty="0">
              <a:latin typeface="Tahoma"/>
              <a:cs typeface="Tahoma"/>
            </a:endParaRPr>
          </a:p>
        </p:txBody>
      </p:sp>
      <p:grpSp>
        <p:nvGrpSpPr>
          <p:cNvPr id="13" name="object 13"/>
          <p:cNvGrpSpPr/>
          <p:nvPr/>
        </p:nvGrpSpPr>
        <p:grpSpPr>
          <a:xfrm>
            <a:off x="571876" y="214390"/>
            <a:ext cx="1915795" cy="497205"/>
            <a:chOff x="383136" y="350532"/>
            <a:chExt cx="1915795" cy="497205"/>
          </a:xfrm>
        </p:grpSpPr>
        <p:sp>
          <p:nvSpPr>
            <p:cNvPr id="14" name="object 14"/>
            <p:cNvSpPr/>
            <p:nvPr/>
          </p:nvSpPr>
          <p:spPr>
            <a:xfrm>
              <a:off x="383133" y="356920"/>
              <a:ext cx="1073785" cy="295910"/>
            </a:xfrm>
            <a:custGeom>
              <a:avLst/>
              <a:gdLst/>
              <a:ahLst/>
              <a:cxnLst/>
              <a:rect l="l" t="t" r="r" b="b"/>
              <a:pathLst>
                <a:path w="1073785" h="295909">
                  <a:moveTo>
                    <a:pt x="153631" y="4648"/>
                  </a:moveTo>
                  <a:lnTo>
                    <a:pt x="0" y="4648"/>
                  </a:lnTo>
                  <a:lnTo>
                    <a:pt x="0" y="55448"/>
                  </a:lnTo>
                  <a:lnTo>
                    <a:pt x="40982" y="55448"/>
                  </a:lnTo>
                  <a:lnTo>
                    <a:pt x="40982" y="240868"/>
                  </a:lnTo>
                  <a:lnTo>
                    <a:pt x="0" y="240868"/>
                  </a:lnTo>
                  <a:lnTo>
                    <a:pt x="0" y="290398"/>
                  </a:lnTo>
                  <a:lnTo>
                    <a:pt x="153631" y="290398"/>
                  </a:lnTo>
                  <a:lnTo>
                    <a:pt x="153631" y="240868"/>
                  </a:lnTo>
                  <a:lnTo>
                    <a:pt x="112649" y="240868"/>
                  </a:lnTo>
                  <a:lnTo>
                    <a:pt x="112649" y="55448"/>
                  </a:lnTo>
                  <a:lnTo>
                    <a:pt x="153631" y="55448"/>
                  </a:lnTo>
                  <a:lnTo>
                    <a:pt x="153631" y="4648"/>
                  </a:lnTo>
                  <a:close/>
                </a:path>
                <a:path w="1073785" h="295909">
                  <a:moveTo>
                    <a:pt x="394017" y="4648"/>
                  </a:moveTo>
                  <a:lnTo>
                    <a:pt x="201129" y="4648"/>
                  </a:lnTo>
                  <a:lnTo>
                    <a:pt x="201129" y="59258"/>
                  </a:lnTo>
                  <a:lnTo>
                    <a:pt x="201129" y="110058"/>
                  </a:lnTo>
                  <a:lnTo>
                    <a:pt x="201129" y="163398"/>
                  </a:lnTo>
                  <a:lnTo>
                    <a:pt x="201129" y="235788"/>
                  </a:lnTo>
                  <a:lnTo>
                    <a:pt x="201129" y="290398"/>
                  </a:lnTo>
                  <a:lnTo>
                    <a:pt x="394017" y="290398"/>
                  </a:lnTo>
                  <a:lnTo>
                    <a:pt x="394017" y="235788"/>
                  </a:lnTo>
                  <a:lnTo>
                    <a:pt x="272376" y="235788"/>
                  </a:lnTo>
                  <a:lnTo>
                    <a:pt x="272376" y="163398"/>
                  </a:lnTo>
                  <a:lnTo>
                    <a:pt x="384454" y="163398"/>
                  </a:lnTo>
                  <a:lnTo>
                    <a:pt x="384454" y="110058"/>
                  </a:lnTo>
                  <a:lnTo>
                    <a:pt x="272376" y="110058"/>
                  </a:lnTo>
                  <a:lnTo>
                    <a:pt x="272376" y="59258"/>
                  </a:lnTo>
                  <a:lnTo>
                    <a:pt x="394017" y="59258"/>
                  </a:lnTo>
                  <a:lnTo>
                    <a:pt x="394017" y="4648"/>
                  </a:lnTo>
                  <a:close/>
                </a:path>
                <a:path w="1073785" h="295909">
                  <a:moveTo>
                    <a:pt x="653211" y="4648"/>
                  </a:moveTo>
                  <a:lnTo>
                    <a:pt x="412991" y="4648"/>
                  </a:lnTo>
                  <a:lnTo>
                    <a:pt x="412991" y="59258"/>
                  </a:lnTo>
                  <a:lnTo>
                    <a:pt x="497281" y="59258"/>
                  </a:lnTo>
                  <a:lnTo>
                    <a:pt x="497281" y="290398"/>
                  </a:lnTo>
                  <a:lnTo>
                    <a:pt x="568921" y="290398"/>
                  </a:lnTo>
                  <a:lnTo>
                    <a:pt x="568921" y="59258"/>
                  </a:lnTo>
                  <a:lnTo>
                    <a:pt x="653211" y="59258"/>
                  </a:lnTo>
                  <a:lnTo>
                    <a:pt x="653211" y="4648"/>
                  </a:lnTo>
                  <a:close/>
                </a:path>
                <a:path w="1073785" h="295909">
                  <a:moveTo>
                    <a:pt x="894588" y="201333"/>
                  </a:moveTo>
                  <a:lnTo>
                    <a:pt x="886447" y="163296"/>
                  </a:lnTo>
                  <a:lnTo>
                    <a:pt x="849858" y="130517"/>
                  </a:lnTo>
                  <a:lnTo>
                    <a:pt x="779830" y="109943"/>
                  </a:lnTo>
                  <a:lnTo>
                    <a:pt x="769620" y="107289"/>
                  </a:lnTo>
                  <a:lnTo>
                    <a:pt x="742099" y="88303"/>
                  </a:lnTo>
                  <a:lnTo>
                    <a:pt x="742099" y="76022"/>
                  </a:lnTo>
                  <a:lnTo>
                    <a:pt x="779259" y="52362"/>
                  </a:lnTo>
                  <a:lnTo>
                    <a:pt x="784885" y="51892"/>
                  </a:lnTo>
                  <a:lnTo>
                    <a:pt x="791133" y="51892"/>
                  </a:lnTo>
                  <a:lnTo>
                    <a:pt x="838174" y="61290"/>
                  </a:lnTo>
                  <a:lnTo>
                    <a:pt x="876960" y="84264"/>
                  </a:lnTo>
                  <a:lnTo>
                    <a:pt x="883285" y="84264"/>
                  </a:lnTo>
                  <a:lnTo>
                    <a:pt x="883285" y="19151"/>
                  </a:lnTo>
                  <a:lnTo>
                    <a:pt x="872998" y="14973"/>
                  </a:lnTo>
                  <a:lnTo>
                    <a:pt x="825550" y="2895"/>
                  </a:lnTo>
                  <a:lnTo>
                    <a:pt x="787501" y="0"/>
                  </a:lnTo>
                  <a:lnTo>
                    <a:pt x="763168" y="1549"/>
                  </a:lnTo>
                  <a:lnTo>
                    <a:pt x="720839" y="13944"/>
                  </a:lnTo>
                  <a:lnTo>
                    <a:pt x="687997" y="38150"/>
                  </a:lnTo>
                  <a:lnTo>
                    <a:pt x="668934" y="89636"/>
                  </a:lnTo>
                  <a:lnTo>
                    <a:pt x="669823" y="103860"/>
                  </a:lnTo>
                  <a:lnTo>
                    <a:pt x="691642" y="148424"/>
                  </a:lnTo>
                  <a:lnTo>
                    <a:pt x="730808" y="170472"/>
                  </a:lnTo>
                  <a:lnTo>
                    <a:pt x="777786" y="182460"/>
                  </a:lnTo>
                  <a:lnTo>
                    <a:pt x="800646" y="188226"/>
                  </a:lnTo>
                  <a:lnTo>
                    <a:pt x="807364" y="191477"/>
                  </a:lnTo>
                  <a:lnTo>
                    <a:pt x="818603" y="200418"/>
                  </a:lnTo>
                  <a:lnTo>
                    <a:pt x="821410" y="206248"/>
                  </a:lnTo>
                  <a:lnTo>
                    <a:pt x="821410" y="219760"/>
                  </a:lnTo>
                  <a:lnTo>
                    <a:pt x="780694" y="243014"/>
                  </a:lnTo>
                  <a:lnTo>
                    <a:pt x="775296" y="243459"/>
                  </a:lnTo>
                  <a:lnTo>
                    <a:pt x="771220" y="243459"/>
                  </a:lnTo>
                  <a:lnTo>
                    <a:pt x="721029" y="233692"/>
                  </a:lnTo>
                  <a:lnTo>
                    <a:pt x="684720" y="214299"/>
                  </a:lnTo>
                  <a:lnTo>
                    <a:pt x="673709" y="205727"/>
                  </a:lnTo>
                  <a:lnTo>
                    <a:pt x="667194" y="205727"/>
                  </a:lnTo>
                  <a:lnTo>
                    <a:pt x="667194" y="273532"/>
                  </a:lnTo>
                  <a:lnTo>
                    <a:pt x="678053" y="278041"/>
                  </a:lnTo>
                  <a:lnTo>
                    <a:pt x="726160" y="292011"/>
                  </a:lnTo>
                  <a:lnTo>
                    <a:pt x="770839" y="295567"/>
                  </a:lnTo>
                  <a:lnTo>
                    <a:pt x="797814" y="293954"/>
                  </a:lnTo>
                  <a:lnTo>
                    <a:pt x="842975" y="281012"/>
                  </a:lnTo>
                  <a:lnTo>
                    <a:pt x="875779" y="255727"/>
                  </a:lnTo>
                  <a:lnTo>
                    <a:pt x="892492" y="221551"/>
                  </a:lnTo>
                  <a:lnTo>
                    <a:pt x="894588" y="201333"/>
                  </a:lnTo>
                  <a:close/>
                </a:path>
                <a:path w="1073785" h="295909">
                  <a:moveTo>
                    <a:pt x="1073302" y="4648"/>
                  </a:moveTo>
                  <a:lnTo>
                    <a:pt x="919670" y="4648"/>
                  </a:lnTo>
                  <a:lnTo>
                    <a:pt x="919670" y="55448"/>
                  </a:lnTo>
                  <a:lnTo>
                    <a:pt x="960653" y="55448"/>
                  </a:lnTo>
                  <a:lnTo>
                    <a:pt x="960653" y="240868"/>
                  </a:lnTo>
                  <a:lnTo>
                    <a:pt x="919670" y="240868"/>
                  </a:lnTo>
                  <a:lnTo>
                    <a:pt x="919670" y="290398"/>
                  </a:lnTo>
                  <a:lnTo>
                    <a:pt x="1073302" y="290398"/>
                  </a:lnTo>
                  <a:lnTo>
                    <a:pt x="1073302" y="240868"/>
                  </a:lnTo>
                  <a:lnTo>
                    <a:pt x="1032306" y="240868"/>
                  </a:lnTo>
                  <a:lnTo>
                    <a:pt x="1032306" y="55448"/>
                  </a:lnTo>
                  <a:lnTo>
                    <a:pt x="1073302" y="55448"/>
                  </a:lnTo>
                  <a:lnTo>
                    <a:pt x="1073302" y="4648"/>
                  </a:lnTo>
                  <a:close/>
                </a:path>
              </a:pathLst>
            </a:custGeom>
            <a:solidFill>
              <a:srgbClr val="FFFFFF"/>
            </a:solidFill>
          </p:spPr>
          <p:txBody>
            <a:bodyPr wrap="square" lIns="0" tIns="0" rIns="0" bIns="0" rtlCol="0"/>
            <a:lstStyle/>
            <a:p>
              <a:endParaRPr/>
            </a:p>
          </p:txBody>
        </p:sp>
        <p:pic>
          <p:nvPicPr>
            <p:cNvPr id="15" name="object 15"/>
            <p:cNvPicPr/>
            <p:nvPr/>
          </p:nvPicPr>
          <p:blipFill>
            <a:blip r:embed="rId4" cstate="print"/>
            <a:stretch>
              <a:fillRect/>
            </a:stretch>
          </p:blipFill>
          <p:spPr>
            <a:xfrm>
              <a:off x="1558353" y="350532"/>
              <a:ext cx="740074" cy="491947"/>
            </a:xfrm>
            <a:prstGeom prst="rect">
              <a:avLst/>
            </a:prstGeom>
          </p:spPr>
        </p:pic>
        <p:sp>
          <p:nvSpPr>
            <p:cNvPr id="16" name="object 16"/>
            <p:cNvSpPr/>
            <p:nvPr/>
          </p:nvSpPr>
          <p:spPr>
            <a:xfrm>
              <a:off x="758812" y="678611"/>
              <a:ext cx="697230" cy="169545"/>
            </a:xfrm>
            <a:custGeom>
              <a:avLst/>
              <a:gdLst/>
              <a:ahLst/>
              <a:cxnLst/>
              <a:rect l="l" t="t" r="r" b="b"/>
              <a:pathLst>
                <a:path w="697230" h="169544">
                  <a:moveTo>
                    <a:pt x="98793" y="11480"/>
                  </a:moveTo>
                  <a:lnTo>
                    <a:pt x="0" y="11480"/>
                  </a:lnTo>
                  <a:lnTo>
                    <a:pt x="0" y="33070"/>
                  </a:lnTo>
                  <a:lnTo>
                    <a:pt x="0" y="73710"/>
                  </a:lnTo>
                  <a:lnTo>
                    <a:pt x="0" y="95300"/>
                  </a:lnTo>
                  <a:lnTo>
                    <a:pt x="0" y="144830"/>
                  </a:lnTo>
                  <a:lnTo>
                    <a:pt x="0" y="166420"/>
                  </a:lnTo>
                  <a:lnTo>
                    <a:pt x="98793" y="166420"/>
                  </a:lnTo>
                  <a:lnTo>
                    <a:pt x="98793" y="144830"/>
                  </a:lnTo>
                  <a:lnTo>
                    <a:pt x="25895" y="144830"/>
                  </a:lnTo>
                  <a:lnTo>
                    <a:pt x="25895" y="95300"/>
                  </a:lnTo>
                  <a:lnTo>
                    <a:pt x="90309" y="95300"/>
                  </a:lnTo>
                  <a:lnTo>
                    <a:pt x="90309" y="73710"/>
                  </a:lnTo>
                  <a:lnTo>
                    <a:pt x="25895" y="73710"/>
                  </a:lnTo>
                  <a:lnTo>
                    <a:pt x="25895" y="33070"/>
                  </a:lnTo>
                  <a:lnTo>
                    <a:pt x="98793" y="33070"/>
                  </a:lnTo>
                  <a:lnTo>
                    <a:pt x="98793" y="11480"/>
                  </a:lnTo>
                  <a:close/>
                </a:path>
                <a:path w="697230" h="169544">
                  <a:moveTo>
                    <a:pt x="199529" y="122821"/>
                  </a:moveTo>
                  <a:lnTo>
                    <a:pt x="165620" y="96151"/>
                  </a:lnTo>
                  <a:lnTo>
                    <a:pt x="153581" y="93700"/>
                  </a:lnTo>
                  <a:lnTo>
                    <a:pt x="148475" y="91960"/>
                  </a:lnTo>
                  <a:lnTo>
                    <a:pt x="140068" y="87388"/>
                  </a:lnTo>
                  <a:lnTo>
                    <a:pt x="137947" y="84137"/>
                  </a:lnTo>
                  <a:lnTo>
                    <a:pt x="137947" y="75184"/>
                  </a:lnTo>
                  <a:lnTo>
                    <a:pt x="140068" y="71628"/>
                  </a:lnTo>
                  <a:lnTo>
                    <a:pt x="148475" y="66916"/>
                  </a:lnTo>
                  <a:lnTo>
                    <a:pt x="153708" y="65735"/>
                  </a:lnTo>
                  <a:lnTo>
                    <a:pt x="159943" y="65735"/>
                  </a:lnTo>
                  <a:lnTo>
                    <a:pt x="168440" y="66268"/>
                  </a:lnTo>
                  <a:lnTo>
                    <a:pt x="176530" y="67881"/>
                  </a:lnTo>
                  <a:lnTo>
                    <a:pt x="184213" y="70548"/>
                  </a:lnTo>
                  <a:lnTo>
                    <a:pt x="191490" y="74282"/>
                  </a:lnTo>
                  <a:lnTo>
                    <a:pt x="195199" y="53022"/>
                  </a:lnTo>
                  <a:lnTo>
                    <a:pt x="186499" y="49288"/>
                  </a:lnTo>
                  <a:lnTo>
                    <a:pt x="177393" y="46609"/>
                  </a:lnTo>
                  <a:lnTo>
                    <a:pt x="167894" y="45008"/>
                  </a:lnTo>
                  <a:lnTo>
                    <a:pt x="157975" y="44462"/>
                  </a:lnTo>
                  <a:lnTo>
                    <a:pt x="148069" y="45021"/>
                  </a:lnTo>
                  <a:lnTo>
                    <a:pt x="113271" y="72212"/>
                  </a:lnTo>
                  <a:lnTo>
                    <a:pt x="112496" y="80886"/>
                  </a:lnTo>
                  <a:lnTo>
                    <a:pt x="112496" y="89357"/>
                  </a:lnTo>
                  <a:lnTo>
                    <a:pt x="146189" y="115506"/>
                  </a:lnTo>
                  <a:lnTo>
                    <a:pt x="158229" y="118110"/>
                  </a:lnTo>
                  <a:lnTo>
                    <a:pt x="163334" y="119888"/>
                  </a:lnTo>
                  <a:lnTo>
                    <a:pt x="171742" y="124447"/>
                  </a:lnTo>
                  <a:lnTo>
                    <a:pt x="173863" y="127787"/>
                  </a:lnTo>
                  <a:lnTo>
                    <a:pt x="173863" y="132194"/>
                  </a:lnTo>
                  <a:lnTo>
                    <a:pt x="172288" y="138722"/>
                  </a:lnTo>
                  <a:lnTo>
                    <a:pt x="167551" y="143370"/>
                  </a:lnTo>
                  <a:lnTo>
                    <a:pt x="159664" y="146164"/>
                  </a:lnTo>
                  <a:lnTo>
                    <a:pt x="148628" y="147091"/>
                  </a:lnTo>
                  <a:lnTo>
                    <a:pt x="139115" y="146608"/>
                  </a:lnTo>
                  <a:lnTo>
                    <a:pt x="130175" y="145148"/>
                  </a:lnTo>
                  <a:lnTo>
                    <a:pt x="121818" y="142709"/>
                  </a:lnTo>
                  <a:lnTo>
                    <a:pt x="114020" y="139280"/>
                  </a:lnTo>
                  <a:lnTo>
                    <a:pt x="110540" y="160045"/>
                  </a:lnTo>
                  <a:lnTo>
                    <a:pt x="119634" y="163690"/>
                  </a:lnTo>
                  <a:lnTo>
                    <a:pt x="129476" y="166281"/>
                  </a:lnTo>
                  <a:lnTo>
                    <a:pt x="140081" y="167843"/>
                  </a:lnTo>
                  <a:lnTo>
                    <a:pt x="151447" y="168351"/>
                  </a:lnTo>
                  <a:lnTo>
                    <a:pt x="172491" y="166052"/>
                  </a:lnTo>
                  <a:lnTo>
                    <a:pt x="187515" y="159131"/>
                  </a:lnTo>
                  <a:lnTo>
                    <a:pt x="196532" y="147599"/>
                  </a:lnTo>
                  <a:lnTo>
                    <a:pt x="199529" y="131445"/>
                  </a:lnTo>
                  <a:lnTo>
                    <a:pt x="199529" y="122821"/>
                  </a:lnTo>
                  <a:close/>
                </a:path>
                <a:path w="697230" h="169544">
                  <a:moveTo>
                    <a:pt x="312686" y="122682"/>
                  </a:moveTo>
                  <a:lnTo>
                    <a:pt x="293839" y="86906"/>
                  </a:lnTo>
                  <a:lnTo>
                    <a:pt x="257746" y="73063"/>
                  </a:lnTo>
                  <a:lnTo>
                    <a:pt x="251625" y="69875"/>
                  </a:lnTo>
                  <a:lnTo>
                    <a:pt x="241465" y="62077"/>
                  </a:lnTo>
                  <a:lnTo>
                    <a:pt x="238925" y="57188"/>
                  </a:lnTo>
                  <a:lnTo>
                    <a:pt x="238925" y="44805"/>
                  </a:lnTo>
                  <a:lnTo>
                    <a:pt x="241528" y="39916"/>
                  </a:lnTo>
                  <a:lnTo>
                    <a:pt x="251980" y="33401"/>
                  </a:lnTo>
                  <a:lnTo>
                    <a:pt x="258584" y="31775"/>
                  </a:lnTo>
                  <a:lnTo>
                    <a:pt x="266560" y="31775"/>
                  </a:lnTo>
                  <a:lnTo>
                    <a:pt x="277164" y="32410"/>
                  </a:lnTo>
                  <a:lnTo>
                    <a:pt x="287007" y="34340"/>
                  </a:lnTo>
                  <a:lnTo>
                    <a:pt x="296100" y="37541"/>
                  </a:lnTo>
                  <a:lnTo>
                    <a:pt x="304431" y="42049"/>
                  </a:lnTo>
                  <a:lnTo>
                    <a:pt x="308127" y="20764"/>
                  </a:lnTo>
                  <a:lnTo>
                    <a:pt x="298475" y="15748"/>
                  </a:lnTo>
                  <a:lnTo>
                    <a:pt x="287832" y="12166"/>
                  </a:lnTo>
                  <a:lnTo>
                    <a:pt x="276174" y="10020"/>
                  </a:lnTo>
                  <a:lnTo>
                    <a:pt x="263525" y="9309"/>
                  </a:lnTo>
                  <a:lnTo>
                    <a:pt x="253072" y="9994"/>
                  </a:lnTo>
                  <a:lnTo>
                    <a:pt x="216052" y="34099"/>
                  </a:lnTo>
                  <a:lnTo>
                    <a:pt x="212382" y="53517"/>
                  </a:lnTo>
                  <a:lnTo>
                    <a:pt x="212852" y="60769"/>
                  </a:lnTo>
                  <a:lnTo>
                    <a:pt x="245732" y="96647"/>
                  </a:lnTo>
                  <a:lnTo>
                    <a:pt x="267335" y="104546"/>
                  </a:lnTo>
                  <a:lnTo>
                    <a:pt x="273443" y="107645"/>
                  </a:lnTo>
                  <a:lnTo>
                    <a:pt x="283603" y="114973"/>
                  </a:lnTo>
                  <a:lnTo>
                    <a:pt x="286156" y="119583"/>
                  </a:lnTo>
                  <a:lnTo>
                    <a:pt x="286156" y="132130"/>
                  </a:lnTo>
                  <a:lnTo>
                    <a:pt x="283121" y="137401"/>
                  </a:lnTo>
                  <a:lnTo>
                    <a:pt x="271094" y="144576"/>
                  </a:lnTo>
                  <a:lnTo>
                    <a:pt x="263448" y="146380"/>
                  </a:lnTo>
                  <a:lnTo>
                    <a:pt x="254165" y="146380"/>
                  </a:lnTo>
                  <a:lnTo>
                    <a:pt x="242633" y="145719"/>
                  </a:lnTo>
                  <a:lnTo>
                    <a:pt x="232003" y="143751"/>
                  </a:lnTo>
                  <a:lnTo>
                    <a:pt x="222288" y="140462"/>
                  </a:lnTo>
                  <a:lnTo>
                    <a:pt x="213461" y="135864"/>
                  </a:lnTo>
                  <a:lnTo>
                    <a:pt x="209981" y="157111"/>
                  </a:lnTo>
                  <a:lnTo>
                    <a:pt x="219887" y="162140"/>
                  </a:lnTo>
                  <a:lnTo>
                    <a:pt x="230924" y="165735"/>
                  </a:lnTo>
                  <a:lnTo>
                    <a:pt x="243065" y="167881"/>
                  </a:lnTo>
                  <a:lnTo>
                    <a:pt x="256324" y="168605"/>
                  </a:lnTo>
                  <a:lnTo>
                    <a:pt x="263753" y="168325"/>
                  </a:lnTo>
                  <a:lnTo>
                    <a:pt x="300037" y="154025"/>
                  </a:lnTo>
                  <a:lnTo>
                    <a:pt x="312166" y="130187"/>
                  </a:lnTo>
                  <a:lnTo>
                    <a:pt x="312686" y="122682"/>
                  </a:lnTo>
                  <a:close/>
                </a:path>
                <a:path w="697230" h="169544">
                  <a:moveTo>
                    <a:pt x="414528" y="88696"/>
                  </a:moveTo>
                  <a:lnTo>
                    <a:pt x="386740" y="47015"/>
                  </a:lnTo>
                  <a:lnTo>
                    <a:pt x="365125" y="44234"/>
                  </a:lnTo>
                  <a:lnTo>
                    <a:pt x="354876" y="44729"/>
                  </a:lnTo>
                  <a:lnTo>
                    <a:pt x="344360" y="46189"/>
                  </a:lnTo>
                  <a:lnTo>
                    <a:pt x="333552" y="48628"/>
                  </a:lnTo>
                  <a:lnTo>
                    <a:pt x="322478" y="52044"/>
                  </a:lnTo>
                  <a:lnTo>
                    <a:pt x="325958" y="73075"/>
                  </a:lnTo>
                  <a:lnTo>
                    <a:pt x="335775" y="69761"/>
                  </a:lnTo>
                  <a:lnTo>
                    <a:pt x="345440" y="67398"/>
                  </a:lnTo>
                  <a:lnTo>
                    <a:pt x="354939" y="65976"/>
                  </a:lnTo>
                  <a:lnTo>
                    <a:pt x="364261" y="65493"/>
                  </a:lnTo>
                  <a:lnTo>
                    <a:pt x="372364" y="65493"/>
                  </a:lnTo>
                  <a:lnTo>
                    <a:pt x="378574" y="67246"/>
                  </a:lnTo>
                  <a:lnTo>
                    <a:pt x="387134" y="74256"/>
                  </a:lnTo>
                  <a:lnTo>
                    <a:pt x="389280" y="80225"/>
                  </a:lnTo>
                  <a:lnTo>
                    <a:pt x="389280" y="95542"/>
                  </a:lnTo>
                  <a:lnTo>
                    <a:pt x="389280" y="111429"/>
                  </a:lnTo>
                  <a:lnTo>
                    <a:pt x="389280" y="147828"/>
                  </a:lnTo>
                  <a:lnTo>
                    <a:pt x="383628" y="149948"/>
                  </a:lnTo>
                  <a:lnTo>
                    <a:pt x="376809" y="151003"/>
                  </a:lnTo>
                  <a:lnTo>
                    <a:pt x="360553" y="151003"/>
                  </a:lnTo>
                  <a:lnTo>
                    <a:pt x="354126" y="149339"/>
                  </a:lnTo>
                  <a:lnTo>
                    <a:pt x="344995" y="142659"/>
                  </a:lnTo>
                  <a:lnTo>
                    <a:pt x="342709" y="137820"/>
                  </a:lnTo>
                  <a:lnTo>
                    <a:pt x="342709" y="131445"/>
                  </a:lnTo>
                  <a:lnTo>
                    <a:pt x="344449" y="122694"/>
                  </a:lnTo>
                  <a:lnTo>
                    <a:pt x="349681" y="116433"/>
                  </a:lnTo>
                  <a:lnTo>
                    <a:pt x="358381" y="112687"/>
                  </a:lnTo>
                  <a:lnTo>
                    <a:pt x="370573" y="111429"/>
                  </a:lnTo>
                  <a:lnTo>
                    <a:pt x="389280" y="111429"/>
                  </a:lnTo>
                  <a:lnTo>
                    <a:pt x="389280" y="95542"/>
                  </a:lnTo>
                  <a:lnTo>
                    <a:pt x="365569" y="95542"/>
                  </a:lnTo>
                  <a:lnTo>
                    <a:pt x="353961" y="96088"/>
                  </a:lnTo>
                  <a:lnTo>
                    <a:pt x="319811" y="115519"/>
                  </a:lnTo>
                  <a:lnTo>
                    <a:pt x="316814" y="132676"/>
                  </a:lnTo>
                  <a:lnTo>
                    <a:pt x="317639" y="141757"/>
                  </a:lnTo>
                  <a:lnTo>
                    <a:pt x="355917" y="168554"/>
                  </a:lnTo>
                  <a:lnTo>
                    <a:pt x="367309" y="169075"/>
                  </a:lnTo>
                  <a:lnTo>
                    <a:pt x="379806" y="168605"/>
                  </a:lnTo>
                  <a:lnTo>
                    <a:pt x="391845" y="167195"/>
                  </a:lnTo>
                  <a:lnTo>
                    <a:pt x="403428" y="164833"/>
                  </a:lnTo>
                  <a:lnTo>
                    <a:pt x="414528" y="161505"/>
                  </a:lnTo>
                  <a:lnTo>
                    <a:pt x="414528" y="151003"/>
                  </a:lnTo>
                  <a:lnTo>
                    <a:pt x="414528" y="111429"/>
                  </a:lnTo>
                  <a:lnTo>
                    <a:pt x="414528" y="88696"/>
                  </a:lnTo>
                  <a:close/>
                </a:path>
                <a:path w="697230" h="169544">
                  <a:moveTo>
                    <a:pt x="477850" y="164947"/>
                  </a:moveTo>
                  <a:lnTo>
                    <a:pt x="474370" y="144665"/>
                  </a:lnTo>
                  <a:lnTo>
                    <a:pt x="471170" y="146126"/>
                  </a:lnTo>
                  <a:lnTo>
                    <a:pt x="467982" y="146862"/>
                  </a:lnTo>
                  <a:lnTo>
                    <a:pt x="460883" y="146862"/>
                  </a:lnTo>
                  <a:lnTo>
                    <a:pt x="457974" y="145364"/>
                  </a:lnTo>
                  <a:lnTo>
                    <a:pt x="454202" y="139306"/>
                  </a:lnTo>
                  <a:lnTo>
                    <a:pt x="453250" y="133819"/>
                  </a:lnTo>
                  <a:lnTo>
                    <a:pt x="453250" y="12"/>
                  </a:lnTo>
                  <a:lnTo>
                    <a:pt x="428015" y="12"/>
                  </a:lnTo>
                  <a:lnTo>
                    <a:pt x="428015" y="128282"/>
                  </a:lnTo>
                  <a:lnTo>
                    <a:pt x="429869" y="145707"/>
                  </a:lnTo>
                  <a:lnTo>
                    <a:pt x="435457" y="158165"/>
                  </a:lnTo>
                  <a:lnTo>
                    <a:pt x="444779" y="165633"/>
                  </a:lnTo>
                  <a:lnTo>
                    <a:pt x="457822" y="168122"/>
                  </a:lnTo>
                  <a:lnTo>
                    <a:pt x="465505" y="168122"/>
                  </a:lnTo>
                  <a:lnTo>
                    <a:pt x="472198" y="167043"/>
                  </a:lnTo>
                  <a:lnTo>
                    <a:pt x="477850" y="164947"/>
                  </a:lnTo>
                  <a:close/>
                </a:path>
                <a:path w="697230" h="169544">
                  <a:moveTo>
                    <a:pt x="581850" y="47421"/>
                  </a:moveTo>
                  <a:lnTo>
                    <a:pt x="556615" y="47421"/>
                  </a:lnTo>
                  <a:lnTo>
                    <a:pt x="556615" y="142938"/>
                  </a:lnTo>
                  <a:lnTo>
                    <a:pt x="550227" y="146380"/>
                  </a:lnTo>
                  <a:lnTo>
                    <a:pt x="541947" y="148069"/>
                  </a:lnTo>
                  <a:lnTo>
                    <a:pt x="523392" y="148069"/>
                  </a:lnTo>
                  <a:lnTo>
                    <a:pt x="516712" y="146075"/>
                  </a:lnTo>
                  <a:lnTo>
                    <a:pt x="506857" y="138112"/>
                  </a:lnTo>
                  <a:lnTo>
                    <a:pt x="504380" y="130314"/>
                  </a:lnTo>
                  <a:lnTo>
                    <a:pt x="504380" y="47421"/>
                  </a:lnTo>
                  <a:lnTo>
                    <a:pt x="479145" y="47421"/>
                  </a:lnTo>
                  <a:lnTo>
                    <a:pt x="479145" y="129108"/>
                  </a:lnTo>
                  <a:lnTo>
                    <a:pt x="480568" y="136956"/>
                  </a:lnTo>
                  <a:lnTo>
                    <a:pt x="517512" y="168275"/>
                  </a:lnTo>
                  <a:lnTo>
                    <a:pt x="524179" y="169100"/>
                  </a:lnTo>
                  <a:lnTo>
                    <a:pt x="531596" y="169100"/>
                  </a:lnTo>
                  <a:lnTo>
                    <a:pt x="546811" y="168503"/>
                  </a:lnTo>
                  <a:lnTo>
                    <a:pt x="560260" y="166712"/>
                  </a:lnTo>
                  <a:lnTo>
                    <a:pt x="571931" y="163728"/>
                  </a:lnTo>
                  <a:lnTo>
                    <a:pt x="581850" y="159562"/>
                  </a:lnTo>
                  <a:lnTo>
                    <a:pt x="581850" y="47421"/>
                  </a:lnTo>
                  <a:close/>
                </a:path>
                <a:path w="697230" h="169544">
                  <a:moveTo>
                    <a:pt x="697179" y="0"/>
                  </a:moveTo>
                  <a:lnTo>
                    <a:pt x="671944" y="0"/>
                  </a:lnTo>
                  <a:lnTo>
                    <a:pt x="671944" y="48882"/>
                  </a:lnTo>
                  <a:lnTo>
                    <a:pt x="671944" y="70129"/>
                  </a:lnTo>
                  <a:lnTo>
                    <a:pt x="671944" y="144665"/>
                  </a:lnTo>
                  <a:lnTo>
                    <a:pt x="666991" y="146926"/>
                  </a:lnTo>
                  <a:lnTo>
                    <a:pt x="661136" y="148069"/>
                  </a:lnTo>
                  <a:lnTo>
                    <a:pt x="654304" y="148069"/>
                  </a:lnTo>
                  <a:lnTo>
                    <a:pt x="621753" y="126339"/>
                  </a:lnTo>
                  <a:lnTo>
                    <a:pt x="619277" y="107518"/>
                  </a:lnTo>
                  <a:lnTo>
                    <a:pt x="619912" y="97294"/>
                  </a:lnTo>
                  <a:lnTo>
                    <a:pt x="647077" y="66586"/>
                  </a:lnTo>
                  <a:lnTo>
                    <a:pt x="654100" y="65976"/>
                  </a:lnTo>
                  <a:lnTo>
                    <a:pt x="660768" y="65976"/>
                  </a:lnTo>
                  <a:lnTo>
                    <a:pt x="666711" y="67360"/>
                  </a:lnTo>
                  <a:lnTo>
                    <a:pt x="671944" y="70129"/>
                  </a:lnTo>
                  <a:lnTo>
                    <a:pt x="671944" y="48882"/>
                  </a:lnTo>
                  <a:lnTo>
                    <a:pt x="665695" y="46113"/>
                  </a:lnTo>
                  <a:lnTo>
                    <a:pt x="658152" y="44729"/>
                  </a:lnTo>
                  <a:lnTo>
                    <a:pt x="649300" y="44729"/>
                  </a:lnTo>
                  <a:lnTo>
                    <a:pt x="608850" y="59982"/>
                  </a:lnTo>
                  <a:lnTo>
                    <a:pt x="593394" y="106540"/>
                  </a:lnTo>
                  <a:lnTo>
                    <a:pt x="594423" y="121704"/>
                  </a:lnTo>
                  <a:lnTo>
                    <a:pt x="618934" y="160642"/>
                  </a:lnTo>
                  <a:lnTo>
                    <a:pt x="654977" y="169087"/>
                  </a:lnTo>
                  <a:lnTo>
                    <a:pt x="666089" y="168617"/>
                  </a:lnTo>
                  <a:lnTo>
                    <a:pt x="676833" y="167195"/>
                  </a:lnTo>
                  <a:lnTo>
                    <a:pt x="687197" y="164820"/>
                  </a:lnTo>
                  <a:lnTo>
                    <a:pt x="697179" y="161505"/>
                  </a:lnTo>
                  <a:lnTo>
                    <a:pt x="697179" y="148069"/>
                  </a:lnTo>
                  <a:lnTo>
                    <a:pt x="697179" y="65976"/>
                  </a:lnTo>
                  <a:lnTo>
                    <a:pt x="697179" y="48882"/>
                  </a:lnTo>
                  <a:lnTo>
                    <a:pt x="697179" y="0"/>
                  </a:lnTo>
                  <a:close/>
                </a:path>
              </a:pathLst>
            </a:custGeom>
            <a:solidFill>
              <a:srgbClr val="FFFFFF"/>
            </a:solidFill>
          </p:spPr>
          <p:txBody>
            <a:bodyPr wrap="square" lIns="0" tIns="0" rIns="0" bIns="0" rtlCol="0"/>
            <a:lstStyle/>
            <a:p>
              <a:endParaRPr/>
            </a:p>
          </p:txBody>
        </p:sp>
      </p:grpSp>
      <p:sp>
        <p:nvSpPr>
          <p:cNvPr id="29" name="object 29"/>
          <p:cNvSpPr txBox="1"/>
          <p:nvPr/>
        </p:nvSpPr>
        <p:spPr>
          <a:xfrm>
            <a:off x="5646256" y="4349150"/>
            <a:ext cx="1567552" cy="858568"/>
          </a:xfrm>
          <a:prstGeom prst="rect">
            <a:avLst/>
          </a:prstGeom>
          <a:solidFill>
            <a:srgbClr val="F1F1F1"/>
          </a:solidFill>
        </p:spPr>
        <p:txBody>
          <a:bodyPr vert="horz" wrap="square" lIns="0" tIns="27305" rIns="0" bIns="0" rtlCol="0">
            <a:spAutoFit/>
          </a:bodyPr>
          <a:lstStyle/>
          <a:p>
            <a:pPr marL="93663" marR="210820" algn="just">
              <a:lnSpc>
                <a:spcPct val="100000"/>
              </a:lnSpc>
              <a:spcBef>
                <a:spcPts val="215"/>
              </a:spcBef>
            </a:pPr>
            <a:r>
              <a:rPr lang="es-MX" sz="900" b="1" dirty="0">
                <a:solidFill>
                  <a:schemeClr val="accent1"/>
                </a:solidFill>
                <a:latin typeface="Raleway" pitchFamily="2" charset="0"/>
                <a:ea typeface="Tahoma" panose="020B0604030504040204" pitchFamily="34" charset="0"/>
                <a:cs typeface="Arial" panose="020B0604020202020204" pitchFamily="34" charset="0"/>
              </a:rPr>
              <a:t>Entrenar</a:t>
            </a:r>
            <a:r>
              <a:rPr lang="es-MX" sz="900" dirty="0">
                <a:solidFill>
                  <a:schemeClr val="accent1"/>
                </a:solidFill>
                <a:latin typeface="Raleway" pitchFamily="2" charset="0"/>
                <a:ea typeface="Tahoma" panose="020B0604030504040204" pitchFamily="34" charset="0"/>
                <a:cs typeface="Arial" panose="020B0604020202020204" pitchFamily="34" charset="0"/>
              </a:rPr>
              <a:t>, apropiadamente al personal de salud que se desenvuelve en el área de cuidados críticos. </a:t>
            </a:r>
          </a:p>
        </p:txBody>
      </p:sp>
      <p:sp>
        <p:nvSpPr>
          <p:cNvPr id="98" name="object 27"/>
          <p:cNvSpPr/>
          <p:nvPr/>
        </p:nvSpPr>
        <p:spPr>
          <a:xfrm>
            <a:off x="0" y="808170"/>
            <a:ext cx="2787650" cy="595382"/>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dirty="0"/>
          </a:p>
        </p:txBody>
      </p:sp>
      <p:sp>
        <p:nvSpPr>
          <p:cNvPr id="97" name="Rectángulo 96"/>
          <p:cNvSpPr/>
          <p:nvPr/>
        </p:nvSpPr>
        <p:spPr>
          <a:xfrm>
            <a:off x="419348" y="754374"/>
            <a:ext cx="3441078" cy="951543"/>
          </a:xfrm>
          <a:prstGeom prst="rect">
            <a:avLst/>
          </a:prstGeom>
        </p:spPr>
        <p:txBody>
          <a:bodyPr wrap="square">
            <a:spAutoFit/>
          </a:bodyPr>
          <a:lstStyle/>
          <a:p>
            <a:pPr marL="15875" marR="20320">
              <a:lnSpc>
                <a:spcPts val="2100"/>
              </a:lnSpc>
              <a:spcBef>
                <a:spcPts val="420"/>
              </a:spcBef>
            </a:pPr>
            <a:r>
              <a:rPr lang="es-PE" sz="1950" b="1" spc="-5" dirty="0">
                <a:solidFill>
                  <a:schemeClr val="bg1"/>
                </a:solidFill>
                <a:latin typeface="Tahoma"/>
                <a:cs typeface="Tahoma"/>
              </a:rPr>
              <a:t>Comunicado de Seguridad de </a:t>
            </a:r>
          </a:p>
          <a:p>
            <a:pPr marL="15875" marR="20320" algn="just">
              <a:lnSpc>
                <a:spcPts val="2100"/>
              </a:lnSpc>
              <a:spcBef>
                <a:spcPts val="420"/>
              </a:spcBef>
            </a:pPr>
            <a:r>
              <a:rPr lang="es-PE" sz="1950" b="1" spc="-5" dirty="0">
                <a:solidFill>
                  <a:schemeClr val="bg1"/>
                </a:solidFill>
                <a:latin typeface="Tahoma"/>
                <a:cs typeface="Tahoma"/>
              </a:rPr>
              <a:t>Farmacovigilancia </a:t>
            </a:r>
            <a:endParaRPr lang="es-PE" sz="1950" dirty="0">
              <a:solidFill>
                <a:schemeClr val="bg1"/>
              </a:solidFill>
              <a:latin typeface="Tahoma"/>
              <a:cs typeface="Tahoma"/>
            </a:endParaRPr>
          </a:p>
        </p:txBody>
      </p:sp>
      <p:sp>
        <p:nvSpPr>
          <p:cNvPr id="99" name="object 27"/>
          <p:cNvSpPr/>
          <p:nvPr/>
        </p:nvSpPr>
        <p:spPr>
          <a:xfrm>
            <a:off x="5683249" y="2151209"/>
            <a:ext cx="1841501" cy="326437"/>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pPr algn="ctr"/>
            <a:r>
              <a:rPr lang="es-PE" b="1" dirty="0">
                <a:solidFill>
                  <a:schemeClr val="bg1"/>
                </a:solidFill>
              </a:rPr>
              <a:t>N.º 19</a:t>
            </a:r>
            <a:r>
              <a:rPr lang="es-PE" dirty="0">
                <a:solidFill>
                  <a:schemeClr val="bg1"/>
                </a:solidFill>
              </a:rPr>
              <a:t> - 2023</a:t>
            </a:r>
            <a:endParaRPr dirty="0">
              <a:solidFill>
                <a:schemeClr val="bg1"/>
              </a:solidFill>
            </a:endParaRPr>
          </a:p>
        </p:txBody>
      </p:sp>
      <p:sp>
        <p:nvSpPr>
          <p:cNvPr id="27" name="object 27"/>
          <p:cNvSpPr/>
          <p:nvPr/>
        </p:nvSpPr>
        <p:spPr>
          <a:xfrm>
            <a:off x="834197" y="8987031"/>
            <a:ext cx="6580954" cy="730098"/>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lang="es-PE" dirty="0"/>
          </a:p>
        </p:txBody>
      </p:sp>
      <p:sp>
        <p:nvSpPr>
          <p:cNvPr id="28" name="object 28"/>
          <p:cNvSpPr txBox="1"/>
          <p:nvPr/>
        </p:nvSpPr>
        <p:spPr>
          <a:xfrm>
            <a:off x="907889" y="8987030"/>
            <a:ext cx="6206876" cy="740395"/>
          </a:xfrm>
          <a:prstGeom prst="rect">
            <a:avLst/>
          </a:prstGeom>
        </p:spPr>
        <p:txBody>
          <a:bodyPr vert="horz" wrap="square" lIns="0" tIns="12700" rIns="0" bIns="0" rtlCol="0">
            <a:spAutoFit/>
          </a:bodyPr>
          <a:lstStyle/>
          <a:p>
            <a:pPr marL="63500" marR="43180" indent="-13335" algn="just">
              <a:lnSpc>
                <a:spcPct val="116700"/>
              </a:lnSpc>
              <a:spcBef>
                <a:spcPts val="100"/>
              </a:spcBef>
            </a:pPr>
            <a:endParaRPr lang="es-ES" sz="800" spc="-7" baseline="27777" dirty="0">
              <a:solidFill>
                <a:srgbClr val="FFFFFF"/>
              </a:solidFill>
              <a:latin typeface="Arial Narrow" panose="020B0606020202030204" pitchFamily="34" charset="0"/>
              <a:cs typeface="Arial" panose="020B0604020202020204" pitchFamily="34" charset="0"/>
            </a:endParaRPr>
          </a:p>
          <a:p>
            <a:pPr marL="63500" marR="43180" indent="-13335" algn="just">
              <a:lnSpc>
                <a:spcPct val="116700"/>
              </a:lnSpc>
              <a:spcBef>
                <a:spcPts val="100"/>
              </a:spcBef>
            </a:pPr>
            <a:r>
              <a:rPr lang="es-ES" sz="800" spc="-7" baseline="27777" dirty="0">
                <a:solidFill>
                  <a:srgbClr val="FFFFFF"/>
                </a:solidFill>
                <a:latin typeface="Arial Narrow" panose="020B0606020202030204" pitchFamily="34" charset="0"/>
                <a:cs typeface="Arial" panose="020B0604020202020204" pitchFamily="34" charset="0"/>
              </a:rPr>
              <a:t>1. </a:t>
            </a:r>
            <a:r>
              <a:rPr lang="es-ES" sz="800" spc="-7" baseline="27777" dirty="0" err="1">
                <a:solidFill>
                  <a:srgbClr val="FFFFFF"/>
                </a:solidFill>
                <a:latin typeface="Arial Narrow" panose="020B0606020202030204" pitchFamily="34" charset="0"/>
                <a:cs typeface="Arial" panose="020B0604020202020204" pitchFamily="34" charset="0"/>
              </a:rPr>
              <a:t>The</a:t>
            </a:r>
            <a:r>
              <a:rPr lang="es-ES" sz="800" spc="-7" baseline="27777" dirty="0">
                <a:solidFill>
                  <a:srgbClr val="FFFFFF"/>
                </a:solidFill>
                <a:latin typeface="Arial Narrow" panose="020B0606020202030204" pitchFamily="34" charset="0"/>
                <a:cs typeface="Arial" panose="020B0604020202020204" pitchFamily="34" charset="0"/>
              </a:rPr>
              <a:t> use of </a:t>
            </a:r>
            <a:r>
              <a:rPr lang="es-ES" sz="800" spc="-7" baseline="27777" dirty="0" err="1">
                <a:solidFill>
                  <a:srgbClr val="FFFFFF"/>
                </a:solidFill>
                <a:latin typeface="Arial Narrow" panose="020B0606020202030204" pitchFamily="34" charset="0"/>
                <a:cs typeface="Arial" panose="020B0604020202020204" pitchFamily="34" charset="0"/>
              </a:rPr>
              <a:t>an</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appropriate</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flush</a:t>
            </a:r>
            <a:r>
              <a:rPr lang="es-ES" sz="800" spc="-7" baseline="27777" dirty="0">
                <a:solidFill>
                  <a:srgbClr val="FFFFFF"/>
                </a:solidFill>
                <a:latin typeface="Arial Narrow" panose="020B0606020202030204" pitchFamily="34" charset="0"/>
                <a:cs typeface="Arial" panose="020B0604020202020204" pitchFamily="34" charset="0"/>
              </a:rPr>
              <a:t> fluid </a:t>
            </a:r>
            <a:r>
              <a:rPr lang="es-ES" sz="800" spc="-7" baseline="27777" dirty="0" err="1">
                <a:solidFill>
                  <a:srgbClr val="FFFFFF"/>
                </a:solidFill>
                <a:latin typeface="Arial Narrow" panose="020B0606020202030204" pitchFamily="34" charset="0"/>
                <a:cs typeface="Arial" panose="020B0604020202020204" pitchFamily="34" charset="0"/>
              </a:rPr>
              <a:t>with</a:t>
            </a:r>
            <a:r>
              <a:rPr lang="es-ES" sz="800" spc="-7" baseline="27777" dirty="0">
                <a:solidFill>
                  <a:srgbClr val="FFFFFF"/>
                </a:solidFill>
                <a:latin typeface="Arial Narrow" panose="020B0606020202030204" pitchFamily="34" charset="0"/>
                <a:cs typeface="Arial" panose="020B0604020202020204" pitchFamily="34" charset="0"/>
              </a:rPr>
              <a:t> arterial </a:t>
            </a:r>
            <a:r>
              <a:rPr lang="es-ES" sz="800" spc="-7" baseline="27777" dirty="0" err="1">
                <a:solidFill>
                  <a:srgbClr val="FFFFFF"/>
                </a:solidFill>
                <a:latin typeface="Arial Narrow" panose="020B0606020202030204" pitchFamily="34" charset="0"/>
                <a:cs typeface="Arial" panose="020B0604020202020204" pitchFamily="34" charset="0"/>
              </a:rPr>
              <a:t>lines</a:t>
            </a:r>
            <a:r>
              <a:rPr lang="es-ES" sz="800" spc="-7" baseline="27777" dirty="0">
                <a:solidFill>
                  <a:srgbClr val="FFFFFF"/>
                </a:solidFill>
                <a:latin typeface="Arial Narrow" panose="020B0606020202030204" pitchFamily="34" charset="0"/>
                <a:cs typeface="Arial" panose="020B0604020202020204" pitchFamily="34" charset="0"/>
              </a:rPr>
              <a:t> [Internet]. HSIB. 2021 [citado 12 de junio de 2023]. Disponible en: https://www.hsib.org.uk/investigations-and-reports/the-use-of-an-appropriate-flush-fluid-with-arterial-lines/</a:t>
            </a:r>
          </a:p>
          <a:p>
            <a:pPr marL="63500" marR="43180" indent="-13335" algn="just">
              <a:lnSpc>
                <a:spcPct val="116700"/>
              </a:lnSpc>
              <a:spcBef>
                <a:spcPts val="100"/>
              </a:spcBef>
            </a:pPr>
            <a:r>
              <a:rPr lang="es-ES" sz="800" spc="-7" baseline="27777" dirty="0">
                <a:solidFill>
                  <a:srgbClr val="FFFFFF"/>
                </a:solidFill>
                <a:latin typeface="Arial Narrow" panose="020B0606020202030204" pitchFamily="34" charset="0"/>
                <a:cs typeface="Arial" panose="020B0604020202020204" pitchFamily="34" charset="0"/>
              </a:rPr>
              <a:t>2. FICHA TECNICA CLORURO DE SODIO PHYSAN 0,9% SOLUCION PARA PERFUSION [Internet]. [citado 12 de junio de 2023]. Disponible en: https://cima.aemps.es/cima/dochtml/ft/67698/FT_67698.html</a:t>
            </a:r>
          </a:p>
          <a:p>
            <a:pPr marL="63500" marR="43180" indent="-13335" algn="just">
              <a:lnSpc>
                <a:spcPct val="116700"/>
              </a:lnSpc>
              <a:spcBef>
                <a:spcPts val="100"/>
              </a:spcBef>
            </a:pPr>
            <a:r>
              <a:rPr lang="es-ES" sz="800" spc="-7" baseline="27777" dirty="0">
                <a:solidFill>
                  <a:srgbClr val="FFFFFF"/>
                </a:solidFill>
                <a:latin typeface="Arial Narrow" panose="020B0606020202030204" pitchFamily="34" charset="0"/>
                <a:cs typeface="Arial" panose="020B0604020202020204" pitchFamily="34" charset="0"/>
              </a:rPr>
              <a:t>3. </a:t>
            </a:r>
            <a:r>
              <a:rPr lang="es-ES" sz="800" spc="-7" baseline="27777" dirty="0" err="1">
                <a:solidFill>
                  <a:srgbClr val="FFFFFF"/>
                </a:solidFill>
                <a:latin typeface="Arial Narrow" panose="020B0606020202030204" pitchFamily="34" charset="0"/>
                <a:cs typeface="Arial" panose="020B0604020202020204" pitchFamily="34" charset="0"/>
              </a:rPr>
              <a:t>Glucose</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solutions</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recommendations</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to</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minimise</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the</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risks</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associated</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with</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the</a:t>
            </a:r>
            <a:r>
              <a:rPr lang="es-ES" sz="800" spc="-7" baseline="27777" dirty="0">
                <a:solidFill>
                  <a:srgbClr val="FFFFFF"/>
                </a:solidFill>
                <a:latin typeface="Arial Narrow" panose="020B0606020202030204" pitchFamily="34" charset="0"/>
                <a:cs typeface="Arial" panose="020B0604020202020204" pitchFamily="34" charset="0"/>
              </a:rPr>
              <a:t> accidental use of </a:t>
            </a:r>
            <a:r>
              <a:rPr lang="es-ES" sz="800" spc="-7" baseline="27777" dirty="0" err="1">
                <a:solidFill>
                  <a:srgbClr val="FFFFFF"/>
                </a:solidFill>
                <a:latin typeface="Arial Narrow" panose="020B0606020202030204" pitchFamily="34" charset="0"/>
                <a:cs typeface="Arial" panose="020B0604020202020204" pitchFamily="34" charset="0"/>
              </a:rPr>
              <a:t>glucose</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solutions</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instead</a:t>
            </a:r>
            <a:r>
              <a:rPr lang="es-ES" sz="800" spc="-7" baseline="27777" dirty="0">
                <a:solidFill>
                  <a:srgbClr val="FFFFFF"/>
                </a:solidFill>
                <a:latin typeface="Arial Narrow" panose="020B0606020202030204" pitchFamily="34" charset="0"/>
                <a:cs typeface="Arial" panose="020B0604020202020204" pitchFamily="34" charset="0"/>
              </a:rPr>
              <a:t> of saline </a:t>
            </a:r>
            <a:r>
              <a:rPr lang="es-ES" sz="800" spc="-7" baseline="27777" dirty="0" err="1">
                <a:solidFill>
                  <a:srgbClr val="FFFFFF"/>
                </a:solidFill>
                <a:latin typeface="Arial Narrow" panose="020B0606020202030204" pitchFamily="34" charset="0"/>
                <a:cs typeface="Arial" panose="020B0604020202020204" pitchFamily="34" charset="0"/>
              </a:rPr>
              <a:t>solutions</a:t>
            </a:r>
            <a:r>
              <a:rPr lang="es-ES" sz="800" spc="-7" baseline="27777" dirty="0">
                <a:solidFill>
                  <a:srgbClr val="FFFFFF"/>
                </a:solidFill>
                <a:latin typeface="Arial Narrow" panose="020B0606020202030204" pitchFamily="34" charset="0"/>
                <a:cs typeface="Arial" panose="020B0604020202020204" pitchFamily="34" charset="0"/>
              </a:rPr>
              <a:t> in arterial </a:t>
            </a:r>
            <a:r>
              <a:rPr lang="es-ES" sz="800" spc="-7" baseline="27777" dirty="0" err="1">
                <a:solidFill>
                  <a:srgbClr val="FFFFFF"/>
                </a:solidFill>
                <a:latin typeface="Arial Narrow" panose="020B0606020202030204" pitchFamily="34" charset="0"/>
                <a:cs typeface="Arial" panose="020B0604020202020204" pitchFamily="34" charset="0"/>
              </a:rPr>
              <a:t>lines</a:t>
            </a:r>
            <a:r>
              <a:rPr lang="es-ES" sz="800" spc="-7" baseline="27777" dirty="0">
                <a:solidFill>
                  <a:srgbClr val="FFFFFF"/>
                </a:solidFill>
                <a:latin typeface="Arial Narrow" panose="020B0606020202030204" pitchFamily="34" charset="0"/>
                <a:cs typeface="Arial" panose="020B0604020202020204" pitchFamily="34" charset="0"/>
              </a:rPr>
              <a:t> [Internet]. GOV.UK. [citado 12 de junio de 2023]. Disponible en: https://www.gov.uk/drug-safety-update/glucose-solutions-recommendations-to-minimise-the-risks-associated-with-the-accidental-use-of-glucose-solutions-instead-of-saline-solutions-in-arterial-lines</a:t>
            </a:r>
          </a:p>
          <a:p>
            <a:pPr marL="63500" marR="43180" indent="-13335" algn="just">
              <a:lnSpc>
                <a:spcPct val="116700"/>
              </a:lnSpc>
              <a:spcBef>
                <a:spcPts val="100"/>
              </a:spcBef>
            </a:pPr>
            <a:r>
              <a:rPr lang="es-ES" sz="800" spc="-7" baseline="27777" dirty="0">
                <a:solidFill>
                  <a:srgbClr val="FFFFFF"/>
                </a:solidFill>
                <a:latin typeface="Arial Narrow" panose="020B0606020202030204" pitchFamily="34" charset="0"/>
                <a:cs typeface="Arial" panose="020B0604020202020204" pitchFamily="34" charset="0"/>
              </a:rPr>
              <a:t>4. Brennan KA, </a:t>
            </a:r>
            <a:r>
              <a:rPr lang="es-ES" sz="800" spc="-7" baseline="27777" dirty="0" err="1">
                <a:solidFill>
                  <a:srgbClr val="FFFFFF"/>
                </a:solidFill>
                <a:latin typeface="Arial Narrow" panose="020B0606020202030204" pitchFamily="34" charset="0"/>
                <a:cs typeface="Arial" panose="020B0604020202020204" pitchFamily="34" charset="0"/>
              </a:rPr>
              <a:t>Eapen</a:t>
            </a:r>
            <a:r>
              <a:rPr lang="es-ES" sz="800" spc="-7" baseline="27777" dirty="0">
                <a:solidFill>
                  <a:srgbClr val="FFFFFF"/>
                </a:solidFill>
                <a:latin typeface="Arial Narrow" panose="020B0606020202030204" pitchFamily="34" charset="0"/>
                <a:cs typeface="Arial" panose="020B0604020202020204" pitchFamily="34" charset="0"/>
              </a:rPr>
              <a:t> G, Turnbull D. </a:t>
            </a:r>
            <a:r>
              <a:rPr lang="es-ES" sz="800" spc="-7" baseline="27777" dirty="0" err="1">
                <a:solidFill>
                  <a:srgbClr val="FFFFFF"/>
                </a:solidFill>
                <a:latin typeface="Arial Narrow" panose="020B0606020202030204" pitchFamily="34" charset="0"/>
                <a:cs typeface="Arial" panose="020B0604020202020204" pitchFamily="34" charset="0"/>
              </a:rPr>
              <a:t>Reducing</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the</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risk</a:t>
            </a:r>
            <a:r>
              <a:rPr lang="es-ES" sz="800" spc="-7" baseline="27777" dirty="0">
                <a:solidFill>
                  <a:srgbClr val="FFFFFF"/>
                </a:solidFill>
                <a:latin typeface="Arial Narrow" panose="020B0606020202030204" pitchFamily="34" charset="0"/>
                <a:cs typeface="Arial" panose="020B0604020202020204" pitchFamily="34" charset="0"/>
              </a:rPr>
              <a:t> of fatal and </a:t>
            </a:r>
            <a:r>
              <a:rPr lang="es-ES" sz="800" spc="-7" baseline="27777" dirty="0" err="1">
                <a:solidFill>
                  <a:srgbClr val="FFFFFF"/>
                </a:solidFill>
                <a:latin typeface="Arial Narrow" panose="020B0606020202030204" pitchFamily="34" charset="0"/>
                <a:cs typeface="Arial" panose="020B0604020202020204" pitchFamily="34" charset="0"/>
              </a:rPr>
              <a:t>disabling</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hypoglycaemia</a:t>
            </a:r>
            <a:r>
              <a:rPr lang="es-ES" sz="800" spc="-7" baseline="27777" dirty="0">
                <a:solidFill>
                  <a:srgbClr val="FFFFFF"/>
                </a:solidFill>
                <a:latin typeface="Arial Narrow" panose="020B0606020202030204" pitchFamily="34" charset="0"/>
                <a:cs typeface="Arial" panose="020B0604020202020204" pitchFamily="34" charset="0"/>
              </a:rPr>
              <a:t>: a </a:t>
            </a:r>
            <a:r>
              <a:rPr lang="es-ES" sz="800" spc="-7" baseline="27777" dirty="0" err="1">
                <a:solidFill>
                  <a:srgbClr val="FFFFFF"/>
                </a:solidFill>
                <a:latin typeface="Arial Narrow" panose="020B0606020202030204" pitchFamily="34" charset="0"/>
                <a:cs typeface="Arial" panose="020B0604020202020204" pitchFamily="34" charset="0"/>
              </a:rPr>
              <a:t>comparison</a:t>
            </a:r>
            <a:r>
              <a:rPr lang="es-ES" sz="800" spc="-7" baseline="27777" dirty="0">
                <a:solidFill>
                  <a:srgbClr val="FFFFFF"/>
                </a:solidFill>
                <a:latin typeface="Arial Narrow" panose="020B0606020202030204" pitchFamily="34" charset="0"/>
                <a:cs typeface="Arial" panose="020B0604020202020204" pitchFamily="34" charset="0"/>
              </a:rPr>
              <a:t> of arterial </a:t>
            </a:r>
            <a:r>
              <a:rPr lang="es-ES" sz="800" spc="-7" baseline="27777" dirty="0" err="1">
                <a:solidFill>
                  <a:srgbClr val="FFFFFF"/>
                </a:solidFill>
                <a:latin typeface="Arial Narrow" panose="020B0606020202030204" pitchFamily="34" charset="0"/>
                <a:cs typeface="Arial" panose="020B0604020202020204" pitchFamily="34" charset="0"/>
              </a:rPr>
              <a:t>blood</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sampling</a:t>
            </a:r>
            <a:r>
              <a:rPr lang="es-ES" sz="800" spc="-7" baseline="27777" dirty="0">
                <a:solidFill>
                  <a:srgbClr val="FFFFFF"/>
                </a:solidFill>
                <a:latin typeface="Arial Narrow" panose="020B0606020202030204" pitchFamily="34" charset="0"/>
                <a:cs typeface="Arial" panose="020B0604020202020204" pitchFamily="34" charset="0"/>
              </a:rPr>
              <a:t> </a:t>
            </a:r>
            <a:r>
              <a:rPr lang="es-ES" sz="800" spc="-7" baseline="27777" dirty="0" err="1">
                <a:solidFill>
                  <a:srgbClr val="FFFFFF"/>
                </a:solidFill>
                <a:latin typeface="Arial Narrow" panose="020B0606020202030204" pitchFamily="34" charset="0"/>
                <a:cs typeface="Arial" panose="020B0604020202020204" pitchFamily="34" charset="0"/>
              </a:rPr>
              <a:t>systems</a:t>
            </a:r>
            <a:r>
              <a:rPr lang="es-ES" sz="800" spc="-7" baseline="27777" dirty="0">
                <a:solidFill>
                  <a:srgbClr val="FFFFFF"/>
                </a:solidFill>
                <a:latin typeface="Arial Narrow" panose="020B0606020202030204" pitchFamily="34" charset="0"/>
                <a:cs typeface="Arial" panose="020B0604020202020204" pitchFamily="34" charset="0"/>
              </a:rPr>
              <a:t>. Br J </a:t>
            </a:r>
            <a:r>
              <a:rPr lang="es-ES" sz="800" spc="-7" baseline="27777" dirty="0" err="1">
                <a:solidFill>
                  <a:srgbClr val="FFFFFF"/>
                </a:solidFill>
                <a:latin typeface="Arial Narrow" panose="020B0606020202030204" pitchFamily="34" charset="0"/>
                <a:cs typeface="Arial" panose="020B0604020202020204" pitchFamily="34" charset="0"/>
              </a:rPr>
              <a:t>Anaesth</a:t>
            </a:r>
            <a:r>
              <a:rPr lang="es-ES" sz="800" spc="-7" baseline="27777" dirty="0">
                <a:solidFill>
                  <a:srgbClr val="FFFFFF"/>
                </a:solidFill>
                <a:latin typeface="Arial Narrow" panose="020B0606020202030204" pitchFamily="34" charset="0"/>
                <a:cs typeface="Arial" panose="020B0604020202020204" pitchFamily="34" charset="0"/>
              </a:rPr>
              <a:t>. 1 de abril de 2010;104(4):446-51. </a:t>
            </a:r>
          </a:p>
          <a:p>
            <a:pPr marL="63500" marR="43180" indent="-13335" algn="just">
              <a:lnSpc>
                <a:spcPct val="116700"/>
              </a:lnSpc>
              <a:spcBef>
                <a:spcPts val="100"/>
              </a:spcBef>
            </a:pPr>
            <a:r>
              <a:rPr lang="es-ES" sz="800" spc="-7" baseline="27777" dirty="0">
                <a:solidFill>
                  <a:srgbClr val="FFFFFF"/>
                </a:solidFill>
                <a:latin typeface="Arial Narrow" panose="020B0606020202030204" pitchFamily="34" charset="0"/>
                <a:cs typeface="Arial" panose="020B0604020202020204" pitchFamily="34" charset="0"/>
              </a:rPr>
              <a:t>   </a:t>
            </a:r>
            <a:endParaRPr lang="es-PE" sz="700" spc="-7" baseline="27777" dirty="0">
              <a:solidFill>
                <a:srgbClr val="FFFFFF"/>
              </a:solidFill>
              <a:latin typeface="Tahoma"/>
              <a:cs typeface="Tahoma"/>
            </a:endParaRPr>
          </a:p>
        </p:txBody>
      </p:sp>
      <p:sp>
        <p:nvSpPr>
          <p:cNvPr id="24" name="object 30"/>
          <p:cNvSpPr txBox="1"/>
          <p:nvPr/>
        </p:nvSpPr>
        <p:spPr>
          <a:xfrm>
            <a:off x="5647953" y="6092077"/>
            <a:ext cx="1524372" cy="756617"/>
          </a:xfrm>
          <a:prstGeom prst="rect">
            <a:avLst/>
          </a:prstGeom>
          <a:solidFill>
            <a:srgbClr val="F1F1F1"/>
          </a:solidFill>
        </p:spPr>
        <p:txBody>
          <a:bodyPr vert="horz" wrap="square" lIns="0" tIns="63500" rIns="0" bIns="0" rtlCol="0">
            <a:spAutoFit/>
          </a:bodyPr>
          <a:lstStyle/>
          <a:p>
            <a:pPr marL="94615" marR="211454" algn="just">
              <a:lnSpc>
                <a:spcPct val="100000"/>
              </a:lnSpc>
              <a:spcBef>
                <a:spcPts val="500"/>
              </a:spcBef>
            </a:pPr>
            <a:r>
              <a:rPr lang="es-PE" sz="900" b="1" dirty="0">
                <a:solidFill>
                  <a:schemeClr val="accent1"/>
                </a:solidFill>
                <a:latin typeface="Raleway" pitchFamily="2" charset="0"/>
                <a:cs typeface="Arial" panose="020B0604020202020204" pitchFamily="34" charset="0"/>
              </a:rPr>
              <a:t>Considerar en </a:t>
            </a:r>
            <a:r>
              <a:rPr lang="es-PE" sz="900" dirty="0">
                <a:solidFill>
                  <a:schemeClr val="accent1"/>
                </a:solidFill>
                <a:latin typeface="Raleway" pitchFamily="2" charset="0"/>
                <a:cs typeface="Arial" panose="020B0604020202020204" pitchFamily="34" charset="0"/>
              </a:rPr>
              <a:t>la hipoglucemia de causa desconocida, el lavado incorrecto de las líneas arteriales. </a:t>
            </a:r>
            <a:endParaRPr sz="900" dirty="0">
              <a:solidFill>
                <a:schemeClr val="accent1"/>
              </a:solidFill>
              <a:latin typeface="Raleway" pitchFamily="2" charset="0"/>
              <a:cs typeface="Arial" panose="020B0604020202020204" pitchFamily="34" charset="0"/>
            </a:endParaRPr>
          </a:p>
        </p:txBody>
      </p:sp>
      <p:sp>
        <p:nvSpPr>
          <p:cNvPr id="5" name="CuadroTexto 4">
            <a:extLst>
              <a:ext uri="{FF2B5EF4-FFF2-40B4-BE49-F238E27FC236}">
                <a16:creationId xmlns:a16="http://schemas.microsoft.com/office/drawing/2014/main" id="{A37866F2-6B2D-471B-9B08-FF30A0F55DC3}"/>
              </a:ext>
            </a:extLst>
          </p:cNvPr>
          <p:cNvSpPr txBox="1"/>
          <p:nvPr/>
        </p:nvSpPr>
        <p:spPr>
          <a:xfrm>
            <a:off x="419348" y="8336566"/>
            <a:ext cx="6860638" cy="553998"/>
          </a:xfrm>
          <a:prstGeom prst="rect">
            <a:avLst/>
          </a:prstGeom>
          <a:noFill/>
        </p:spPr>
        <p:txBody>
          <a:bodyPr wrap="square" rtlCol="0">
            <a:spAutoFit/>
          </a:bodyPr>
          <a:lstStyle/>
          <a:p>
            <a:pPr algn="just"/>
            <a:r>
              <a:rPr lang="es-PE" sz="1000" dirty="0">
                <a:effectLst/>
                <a:latin typeface="Raleway" pitchFamily="2" charset="0"/>
                <a:ea typeface="Calibri" panose="020F0502020204030204" pitchFamily="34" charset="0"/>
                <a:cs typeface="Times New Roman" panose="02020603050405020304" pitchFamily="18" charset="0"/>
              </a:rPr>
              <a:t>Finalmente, recordamos a los profesionales de salud que, ante cualquier problema de seguridad, agradecemos notificar al </a:t>
            </a:r>
            <a:r>
              <a:rPr lang="es-PE" sz="1000" b="1" dirty="0">
                <a:effectLst/>
                <a:latin typeface="Raleway" pitchFamily="2" charset="0"/>
                <a:ea typeface="Calibri" panose="020F0502020204030204" pitchFamily="34" charset="0"/>
                <a:cs typeface="Times New Roman" panose="02020603050405020304" pitchFamily="18" charset="0"/>
              </a:rPr>
              <a:t>Comité de Farmacovigilancia de su centro asistencial o al Centro de Referencia Institucional de Farmacovigilancia y Tecnovigilancia de EsSalud</a:t>
            </a:r>
            <a:r>
              <a:rPr lang="es-PE" sz="1000" dirty="0">
                <a:effectLst/>
                <a:latin typeface="Raleway" pitchFamily="2" charset="0"/>
                <a:ea typeface="Calibri" panose="020F0502020204030204" pitchFamily="34" charset="0"/>
                <a:cs typeface="Times New Roman" panose="02020603050405020304" pitchFamily="18" charset="0"/>
              </a:rPr>
              <a:t> (CRI-EsSalud) a través del link </a:t>
            </a:r>
            <a:r>
              <a:rPr kumimoji="0" lang="es-PE" sz="1000" b="0" i="0" u="sng" strike="noStrike" kern="1200" cap="none" spc="0" normalizeH="0" baseline="0" noProof="0" dirty="0">
                <a:ln>
                  <a:noFill/>
                </a:ln>
                <a:solidFill>
                  <a:srgbClr val="0563C1"/>
                </a:solidFill>
                <a:effectLst/>
                <a:uLnTx/>
                <a:uFillTx/>
                <a:latin typeface="Raleway" pitchFamily="2" charset="0"/>
                <a:ea typeface="Calibri" panose="020F0502020204030204" pitchFamily="34" charset="0"/>
                <a:cs typeface="Times New Roman" panose="02020603050405020304" pitchFamily="18" charset="0"/>
                <a:hlinkClick r:id="rId5"/>
              </a:rPr>
              <a:t>https://n9.cl/q4hby</a:t>
            </a:r>
            <a:r>
              <a:rPr lang="es-PE" sz="1000" dirty="0">
                <a:effectLst/>
                <a:latin typeface="Raleway" pitchFamily="2" charset="0"/>
                <a:ea typeface="Calibri" panose="020F0502020204030204" pitchFamily="34" charset="0"/>
                <a:cs typeface="Times New Roman" panose="02020603050405020304" pitchFamily="18" charset="0"/>
              </a:rPr>
              <a:t>   </a:t>
            </a:r>
          </a:p>
        </p:txBody>
      </p:sp>
      <p:sp>
        <p:nvSpPr>
          <p:cNvPr id="12" name="CuadroTexto 11">
            <a:extLst>
              <a:ext uri="{FF2B5EF4-FFF2-40B4-BE49-F238E27FC236}">
                <a16:creationId xmlns:a16="http://schemas.microsoft.com/office/drawing/2014/main" id="{E51A732B-F31C-4918-9AFF-C260E5595D91}"/>
              </a:ext>
            </a:extLst>
          </p:cNvPr>
          <p:cNvSpPr txBox="1"/>
          <p:nvPr/>
        </p:nvSpPr>
        <p:spPr>
          <a:xfrm>
            <a:off x="409985" y="2534463"/>
            <a:ext cx="5243710" cy="6555641"/>
          </a:xfrm>
          <a:prstGeom prst="rect">
            <a:avLst/>
          </a:prstGeom>
          <a:noFill/>
        </p:spPr>
        <p:txBody>
          <a:bodyPr wrap="square" rtlCol="0">
            <a:spAutoFit/>
          </a:bodyPr>
          <a:lstStyle/>
          <a:p>
            <a:pPr algn="just">
              <a:spcAft>
                <a:spcPts val="800"/>
              </a:spcAft>
            </a:pPr>
            <a:r>
              <a:rPr lang="es-ES" sz="1000" dirty="0">
                <a:latin typeface="Raleway" pitchFamily="2" charset="0"/>
                <a:cs typeface="Arial" panose="020B0604020202020204" pitchFamily="34" charset="0"/>
              </a:rPr>
              <a:t>En las áreas críticas como la unidad de cuidados intensivos (UCI) es común utilizar líneas arteriales que se definen como sistemas que permiten tomar muestras de sangre para el monitoreo continuo de  la presión arterial así como la glucosa en sangre.  Este procedimiento consta de la inserción de una cánula en una arteria, generalmente posicionada en el antebrazo o en el dorso de la mano del paciente. La línea arterial está conectada a un tubo grueso que conecta a una bomba de infusión y a un monitor (1).</a:t>
            </a:r>
          </a:p>
          <a:p>
            <a:pPr algn="just">
              <a:spcAft>
                <a:spcPts val="800"/>
              </a:spcAft>
            </a:pPr>
            <a:r>
              <a:rPr lang="es-PE" sz="1000" dirty="0">
                <a:latin typeface="Raleway" pitchFamily="2" charset="0"/>
                <a:cs typeface="Arial" panose="020B0604020202020204" pitchFamily="34" charset="0"/>
              </a:rPr>
              <a:t>La solución salina (cloruro de sodio 0,9%) </a:t>
            </a:r>
            <a:r>
              <a:rPr lang="es-ES" sz="1000" dirty="0">
                <a:latin typeface="Raleway" pitchFamily="2" charset="0"/>
                <a:cs typeface="Arial" panose="020B0604020202020204" pitchFamily="34" charset="0"/>
              </a:rPr>
              <a:t>se caracteriza por ser una composición transparente e incolora, no contiene partículas visibles, es estéril y apirógena (2). Se utiliza como solución de lavado en la preparación de la vías arteriales y así mantener la permeabilidad, es decir, que el dispositivo se mantenga abierto y libre de obstrucciones, lo que permite un flujo adecuado de líquidos, como la sangre, a través de ellas. </a:t>
            </a:r>
          </a:p>
          <a:p>
            <a:pPr algn="just">
              <a:spcAft>
                <a:spcPts val="800"/>
              </a:spcAft>
            </a:pPr>
            <a:r>
              <a:rPr lang="es-ES" sz="1000" dirty="0">
                <a:latin typeface="Raleway" pitchFamily="2" charset="0"/>
                <a:cs typeface="Arial" panose="020B0604020202020204" pitchFamily="34" charset="0"/>
              </a:rPr>
              <a:t>Una reciente publicación de la </a:t>
            </a:r>
            <a:r>
              <a:rPr lang="es-ES" sz="1000" b="1" dirty="0">
                <a:latin typeface="Raleway" pitchFamily="2" charset="0"/>
                <a:cs typeface="Arial" panose="020B0604020202020204" pitchFamily="34" charset="0"/>
              </a:rPr>
              <a:t>Agencia Reguladora de Medicamentos y Productos Sanitarios del Reino Unido (MHRA, por sus siglas en inglés) </a:t>
            </a:r>
            <a:r>
              <a:rPr lang="es-ES" sz="1000" dirty="0">
                <a:latin typeface="Raleway" pitchFamily="2" charset="0"/>
                <a:cs typeface="Arial" panose="020B0604020202020204" pitchFamily="34" charset="0"/>
              </a:rPr>
              <a:t>advirtió sobre el uso accidental de soluciones glucosadas en lugar de soluciones salinas para el lavado de las líneas arteriales. Este riesgo fue detectado en el año 2008, se hallaron: (3)</a:t>
            </a:r>
          </a:p>
          <a:p>
            <a:pPr algn="just">
              <a:spcAft>
                <a:spcPts val="800"/>
              </a:spcAft>
            </a:pPr>
            <a:endParaRPr lang="es-ES" sz="1000" dirty="0">
              <a:latin typeface="Raleway" pitchFamily="2" charset="0"/>
              <a:cs typeface="Arial" panose="020B0604020202020204" pitchFamily="34" charset="0"/>
            </a:endParaRPr>
          </a:p>
          <a:p>
            <a:pPr algn="just">
              <a:spcAft>
                <a:spcPts val="800"/>
              </a:spcAft>
            </a:pPr>
            <a:endParaRPr lang="es-ES" sz="1000" dirty="0">
              <a:latin typeface="Raleway" pitchFamily="2" charset="0"/>
              <a:cs typeface="Arial" panose="020B0604020202020204" pitchFamily="34" charset="0"/>
            </a:endParaRPr>
          </a:p>
          <a:p>
            <a:pPr algn="just">
              <a:spcAft>
                <a:spcPts val="800"/>
              </a:spcAft>
            </a:pPr>
            <a:endParaRPr lang="es-ES" sz="1000" dirty="0">
              <a:latin typeface="Raleway" pitchFamily="2" charset="0"/>
              <a:cs typeface="Arial" panose="020B0604020202020204" pitchFamily="34" charset="0"/>
            </a:endParaRPr>
          </a:p>
          <a:p>
            <a:pPr algn="just">
              <a:spcAft>
                <a:spcPts val="800"/>
              </a:spcAft>
            </a:pPr>
            <a:endParaRPr lang="es-ES" sz="1000" dirty="0">
              <a:latin typeface="Raleway" pitchFamily="2" charset="0"/>
              <a:cs typeface="Arial" panose="020B0604020202020204" pitchFamily="34" charset="0"/>
            </a:endParaRPr>
          </a:p>
          <a:p>
            <a:pPr algn="just">
              <a:spcAft>
                <a:spcPts val="800"/>
              </a:spcAft>
            </a:pPr>
            <a:endParaRPr lang="es-ES" sz="1000" dirty="0">
              <a:latin typeface="Raleway" pitchFamily="2" charset="0"/>
              <a:cs typeface="Arial" panose="020B0604020202020204" pitchFamily="34" charset="0"/>
            </a:endParaRPr>
          </a:p>
          <a:p>
            <a:pPr algn="just">
              <a:spcAft>
                <a:spcPts val="800"/>
              </a:spcAft>
            </a:pPr>
            <a:endParaRPr lang="es-ES" sz="100" dirty="0">
              <a:latin typeface="Raleway" pitchFamily="2" charset="0"/>
              <a:cs typeface="Arial" panose="020B0604020202020204" pitchFamily="34" charset="0"/>
            </a:endParaRPr>
          </a:p>
          <a:p>
            <a:pPr algn="just">
              <a:spcAft>
                <a:spcPts val="800"/>
              </a:spcAft>
            </a:pPr>
            <a:r>
              <a:rPr lang="es-ES" sz="1000" dirty="0">
                <a:latin typeface="Raleway" pitchFamily="2" charset="0"/>
                <a:cs typeface="Arial" panose="020B0604020202020204" pitchFamily="34" charset="0"/>
              </a:rPr>
              <a:t>Es así que  división de Investigación de Seguridad de la Atención Médica, en el cual la agencia se basa para su artículo, ha planteado recomendaciones, que se resumen en un extremo cuidado en el uso de la solución de lavado, especialmente en áreas criticas  donde las fluctuaciones en los niveles de glucemia son comunes, por lo que la identificación del lavado incorrecto puede ser imperceptible (1). </a:t>
            </a:r>
          </a:p>
          <a:p>
            <a:pPr algn="just">
              <a:spcAft>
                <a:spcPts val="800"/>
              </a:spcAft>
            </a:pPr>
            <a:r>
              <a:rPr lang="es-ES" sz="1000" dirty="0">
                <a:latin typeface="Raleway" pitchFamily="2" charset="0"/>
                <a:cs typeface="Arial" panose="020B0604020202020204" pitchFamily="34" charset="0"/>
              </a:rPr>
              <a:t>La agencia exhorta a los profesionales de salud a considerar la presente información, tomando en cuenta que es un suceso totalmente prevenible, dado que, solo una pequeña cantidad de glucosa que contamine la muestra puede influir sustancialmente en falsos niveles altos de glucosa en sangre. </a:t>
            </a:r>
          </a:p>
          <a:p>
            <a:pPr algn="just">
              <a:spcAft>
                <a:spcPts val="800"/>
              </a:spcAft>
            </a:pPr>
            <a:endParaRPr lang="es-ES" sz="1000" dirty="0">
              <a:latin typeface="Raleway" pitchFamily="2" charset="0"/>
              <a:cs typeface="Arial" panose="020B0604020202020204" pitchFamily="34" charset="0"/>
            </a:endParaRPr>
          </a:p>
          <a:p>
            <a:pPr algn="just">
              <a:spcAft>
                <a:spcPts val="800"/>
              </a:spcAft>
            </a:pPr>
            <a:endParaRPr lang="es-PE" sz="1000" dirty="0">
              <a:latin typeface="Raleway" pitchFamily="2" charset="0"/>
              <a:cs typeface="Arial" panose="020B0604020202020204" pitchFamily="34" charset="0"/>
            </a:endParaRPr>
          </a:p>
        </p:txBody>
      </p:sp>
      <p:sp>
        <p:nvSpPr>
          <p:cNvPr id="26" name="Rectángulo 25">
            <a:extLst>
              <a:ext uri="{FF2B5EF4-FFF2-40B4-BE49-F238E27FC236}">
                <a16:creationId xmlns:a16="http://schemas.microsoft.com/office/drawing/2014/main" id="{8444522A-98B3-458E-B148-1071E2825C2E}"/>
              </a:ext>
            </a:extLst>
          </p:cNvPr>
          <p:cNvSpPr/>
          <p:nvPr/>
        </p:nvSpPr>
        <p:spPr>
          <a:xfrm>
            <a:off x="5667654" y="4021924"/>
            <a:ext cx="1524756" cy="242144"/>
          </a:xfrm>
          <a:prstGeom prst="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35" name="CuadroTexto 34">
            <a:extLst>
              <a:ext uri="{FF2B5EF4-FFF2-40B4-BE49-F238E27FC236}">
                <a16:creationId xmlns:a16="http://schemas.microsoft.com/office/drawing/2014/main" id="{40762D13-DF2F-416C-94F5-E36C251986A3}"/>
              </a:ext>
            </a:extLst>
          </p:cNvPr>
          <p:cNvSpPr txBox="1"/>
          <p:nvPr/>
        </p:nvSpPr>
        <p:spPr>
          <a:xfrm>
            <a:off x="5701316" y="4018774"/>
            <a:ext cx="1534183" cy="230832"/>
          </a:xfrm>
          <a:prstGeom prst="rect">
            <a:avLst/>
          </a:prstGeom>
          <a:noFill/>
        </p:spPr>
        <p:txBody>
          <a:bodyPr wrap="square" rtlCol="0">
            <a:spAutoFit/>
          </a:bodyPr>
          <a:lstStyle/>
          <a:p>
            <a:pPr algn="ctr"/>
            <a:r>
              <a:rPr lang="es-MX" sz="900" b="1" spc="-5" dirty="0">
                <a:solidFill>
                  <a:srgbClr val="3870B1"/>
                </a:solidFill>
                <a:latin typeface="Raleway" pitchFamily="2" charset="0"/>
                <a:ea typeface="Tahoma" panose="020B0604030504040204" pitchFamily="34" charset="0"/>
                <a:cs typeface="Arial" panose="020B0604020202020204" pitchFamily="34" charset="0"/>
              </a:rPr>
              <a:t>Recomendaciones</a:t>
            </a:r>
            <a:endParaRPr lang="es-PE" sz="900" b="1" dirty="0">
              <a:solidFill>
                <a:schemeClr val="accent1"/>
              </a:solidFill>
              <a:latin typeface="Raleway" pitchFamily="2" charset="0"/>
            </a:endParaRPr>
          </a:p>
        </p:txBody>
      </p:sp>
      <p:pic>
        <p:nvPicPr>
          <p:cNvPr id="21" name="Imagen 20">
            <a:extLst>
              <a:ext uri="{FF2B5EF4-FFF2-40B4-BE49-F238E27FC236}">
                <a16:creationId xmlns:a16="http://schemas.microsoft.com/office/drawing/2014/main" id="{814B154D-A5EC-4790-8F7B-BDE456AF5D53}"/>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419348" y="9825910"/>
            <a:ext cx="1511300" cy="400050"/>
          </a:xfrm>
          <a:prstGeom prst="rect">
            <a:avLst/>
          </a:prstGeom>
        </p:spPr>
      </p:pic>
      <p:pic>
        <p:nvPicPr>
          <p:cNvPr id="22" name="Imagen 21">
            <a:extLst>
              <a:ext uri="{FF2B5EF4-FFF2-40B4-BE49-F238E27FC236}">
                <a16:creationId xmlns:a16="http://schemas.microsoft.com/office/drawing/2014/main" id="{105002F4-9DBF-4294-A5CD-BB8CE563E7E5}"/>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866838" y="9791034"/>
            <a:ext cx="1304925" cy="528320"/>
          </a:xfrm>
          <a:prstGeom prst="rect">
            <a:avLst/>
          </a:prstGeom>
        </p:spPr>
      </p:pic>
      <p:sp>
        <p:nvSpPr>
          <p:cNvPr id="36" name="CuadroTexto 35">
            <a:extLst>
              <a:ext uri="{FF2B5EF4-FFF2-40B4-BE49-F238E27FC236}">
                <a16:creationId xmlns:a16="http://schemas.microsoft.com/office/drawing/2014/main" id="{739A9E3F-30FA-330B-AA69-EA49AAC1FCCD}"/>
              </a:ext>
            </a:extLst>
          </p:cNvPr>
          <p:cNvSpPr txBox="1"/>
          <p:nvPr/>
        </p:nvSpPr>
        <p:spPr>
          <a:xfrm>
            <a:off x="394352" y="2041934"/>
            <a:ext cx="5234699" cy="523220"/>
          </a:xfrm>
          <a:prstGeom prst="rect">
            <a:avLst/>
          </a:prstGeom>
          <a:noFill/>
        </p:spPr>
        <p:txBody>
          <a:bodyPr wrap="square" rtlCol="0">
            <a:spAutoFit/>
          </a:bodyPr>
          <a:lstStyle/>
          <a:p>
            <a:pPr algn="just"/>
            <a:r>
              <a:rPr lang="es-ES" sz="1400" b="1" dirty="0">
                <a:solidFill>
                  <a:schemeClr val="accent1"/>
                </a:solidFill>
                <a:latin typeface="Raleway" pitchFamily="2" charset="0"/>
              </a:rPr>
              <a:t>Uso accidental de soluciones glucosadas en lugar de soluciones salinas para limpieza de vías arteriales</a:t>
            </a:r>
            <a:endParaRPr lang="es-PE" sz="1400" b="1" dirty="0">
              <a:solidFill>
                <a:schemeClr val="accent1"/>
              </a:solidFill>
              <a:latin typeface="Raleway" pitchFamily="2" charset="0"/>
            </a:endParaRPr>
          </a:p>
        </p:txBody>
      </p:sp>
      <p:sp>
        <p:nvSpPr>
          <p:cNvPr id="17" name="object 29">
            <a:extLst>
              <a:ext uri="{FF2B5EF4-FFF2-40B4-BE49-F238E27FC236}">
                <a16:creationId xmlns:a16="http://schemas.microsoft.com/office/drawing/2014/main" id="{B70BA7EA-00C9-3C92-E95D-ED3527DFAAF7}"/>
              </a:ext>
            </a:extLst>
          </p:cNvPr>
          <p:cNvSpPr txBox="1"/>
          <p:nvPr/>
        </p:nvSpPr>
        <p:spPr>
          <a:xfrm>
            <a:off x="5651219" y="5285646"/>
            <a:ext cx="1540156" cy="720069"/>
          </a:xfrm>
          <a:prstGeom prst="rect">
            <a:avLst/>
          </a:prstGeom>
          <a:solidFill>
            <a:srgbClr val="F1F1F1"/>
          </a:solidFill>
        </p:spPr>
        <p:txBody>
          <a:bodyPr vert="horz" wrap="square" lIns="0" tIns="27305" rIns="0" bIns="0" rtlCol="0">
            <a:spAutoFit/>
          </a:bodyPr>
          <a:lstStyle/>
          <a:p>
            <a:pPr marL="93663" marR="210820" algn="just">
              <a:lnSpc>
                <a:spcPct val="100000"/>
              </a:lnSpc>
              <a:spcBef>
                <a:spcPts val="215"/>
              </a:spcBef>
            </a:pPr>
            <a:r>
              <a:rPr lang="es-MX" sz="900" b="1" dirty="0">
                <a:solidFill>
                  <a:schemeClr val="accent1"/>
                </a:solidFill>
                <a:latin typeface="Raleway" pitchFamily="2" charset="0"/>
                <a:ea typeface="Tahoma" panose="020B0604030504040204" pitchFamily="34" charset="0"/>
                <a:cs typeface="Arial" panose="020B0604020202020204" pitchFamily="34" charset="0"/>
              </a:rPr>
              <a:t>Usar </a:t>
            </a:r>
            <a:r>
              <a:rPr lang="es-MX" sz="900" dirty="0">
                <a:solidFill>
                  <a:schemeClr val="accent1"/>
                </a:solidFill>
                <a:latin typeface="Raleway" pitchFamily="2" charset="0"/>
                <a:ea typeface="Tahoma" panose="020B0604030504040204" pitchFamily="34" charset="0"/>
                <a:cs typeface="Arial" panose="020B0604020202020204" pitchFamily="34" charset="0"/>
              </a:rPr>
              <a:t>exclusivamente soluciones salinas y evitar otro tipo de compuestos que acarrean confusión.</a:t>
            </a:r>
          </a:p>
        </p:txBody>
      </p:sp>
      <p:sp>
        <p:nvSpPr>
          <p:cNvPr id="18" name="object 30">
            <a:extLst>
              <a:ext uri="{FF2B5EF4-FFF2-40B4-BE49-F238E27FC236}">
                <a16:creationId xmlns:a16="http://schemas.microsoft.com/office/drawing/2014/main" id="{B5DABBC8-A5B2-7FB8-16D4-4607326983C5}"/>
              </a:ext>
            </a:extLst>
          </p:cNvPr>
          <p:cNvSpPr txBox="1"/>
          <p:nvPr/>
        </p:nvSpPr>
        <p:spPr>
          <a:xfrm>
            <a:off x="5654281" y="6927752"/>
            <a:ext cx="1537093" cy="1449115"/>
          </a:xfrm>
          <a:prstGeom prst="rect">
            <a:avLst/>
          </a:prstGeom>
          <a:solidFill>
            <a:srgbClr val="F1F1F1"/>
          </a:solidFill>
        </p:spPr>
        <p:txBody>
          <a:bodyPr vert="horz" wrap="square" lIns="0" tIns="63500" rIns="0" bIns="0" rtlCol="0">
            <a:spAutoFit/>
          </a:bodyPr>
          <a:lstStyle/>
          <a:p>
            <a:pPr marL="94615" marR="211454" algn="just">
              <a:lnSpc>
                <a:spcPct val="100000"/>
              </a:lnSpc>
              <a:spcBef>
                <a:spcPts val="500"/>
              </a:spcBef>
            </a:pPr>
            <a:r>
              <a:rPr lang="es-PE" sz="900" b="1" dirty="0">
                <a:solidFill>
                  <a:schemeClr val="accent1"/>
                </a:solidFill>
                <a:latin typeface="Raleway" pitchFamily="2" charset="0"/>
                <a:cs typeface="Arial" panose="020B0604020202020204" pitchFamily="34" charset="0"/>
              </a:rPr>
              <a:t>Reportar</a:t>
            </a:r>
            <a:r>
              <a:rPr lang="es-PE" sz="900" dirty="0">
                <a:solidFill>
                  <a:schemeClr val="accent1"/>
                </a:solidFill>
                <a:latin typeface="Raleway" pitchFamily="2" charset="0"/>
                <a:cs typeface="Arial" panose="020B0604020202020204" pitchFamily="34" charset="0"/>
              </a:rPr>
              <a:t> los efectos adversos derivados de los errores de medicación, esto ayuda a tomar acciones con el fin de prevenir </a:t>
            </a:r>
            <a:r>
              <a:rPr lang="es-PE" sz="900">
                <a:solidFill>
                  <a:schemeClr val="accent1"/>
                </a:solidFill>
                <a:latin typeface="Raleway" pitchFamily="2" charset="0"/>
                <a:cs typeface="Arial" panose="020B0604020202020204" pitchFamily="34" charset="0"/>
              </a:rPr>
              <a:t>y/o minimizar </a:t>
            </a:r>
            <a:r>
              <a:rPr lang="es-PE" sz="900" dirty="0">
                <a:solidFill>
                  <a:schemeClr val="accent1"/>
                </a:solidFill>
                <a:latin typeface="Raleway" pitchFamily="2" charset="0"/>
                <a:cs typeface="Arial" panose="020B0604020202020204" pitchFamily="34" charset="0"/>
              </a:rPr>
              <a:t>los riesgos de lecturas incorrectas de la glucosa. </a:t>
            </a:r>
            <a:endParaRPr sz="900" dirty="0">
              <a:solidFill>
                <a:schemeClr val="accent1"/>
              </a:solidFill>
              <a:latin typeface="Raleway" pitchFamily="2" charset="0"/>
              <a:cs typeface="Arial" panose="020B0604020202020204" pitchFamily="34" charset="0"/>
            </a:endParaRPr>
          </a:p>
        </p:txBody>
      </p:sp>
      <p:sp>
        <p:nvSpPr>
          <p:cNvPr id="2" name="Rectángulo 1">
            <a:extLst>
              <a:ext uri="{FF2B5EF4-FFF2-40B4-BE49-F238E27FC236}">
                <a16:creationId xmlns:a16="http://schemas.microsoft.com/office/drawing/2014/main" id="{B9CEE7C6-93E5-38FA-D1B0-B9A58413A901}"/>
              </a:ext>
            </a:extLst>
          </p:cNvPr>
          <p:cNvSpPr/>
          <p:nvPr/>
        </p:nvSpPr>
        <p:spPr>
          <a:xfrm>
            <a:off x="5723379" y="2664679"/>
            <a:ext cx="1509928" cy="1242719"/>
          </a:xfrm>
          <a:prstGeom prst="rect">
            <a:avLst/>
          </a:prstGeom>
          <a:blipFill dpi="0" rotWithShape="1">
            <a:blip r:embed="rId8"/>
            <a:srcRect/>
            <a:stretch>
              <a:fillRect l="-3000" t="3000" r="-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Rectángulo 2">
            <a:extLst>
              <a:ext uri="{FF2B5EF4-FFF2-40B4-BE49-F238E27FC236}">
                <a16:creationId xmlns:a16="http://schemas.microsoft.com/office/drawing/2014/main" id="{15795CAA-334B-2488-5D4B-7F89DE2F6AE5}"/>
              </a:ext>
            </a:extLst>
          </p:cNvPr>
          <p:cNvSpPr/>
          <p:nvPr/>
        </p:nvSpPr>
        <p:spPr>
          <a:xfrm>
            <a:off x="497243" y="5454526"/>
            <a:ext cx="4998557" cy="12940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 name="CuadroTexto 3">
            <a:extLst>
              <a:ext uri="{FF2B5EF4-FFF2-40B4-BE49-F238E27FC236}">
                <a16:creationId xmlns:a16="http://schemas.microsoft.com/office/drawing/2014/main" id="{BC181196-FCE1-8470-A821-74CE3360D704}"/>
              </a:ext>
            </a:extLst>
          </p:cNvPr>
          <p:cNvSpPr txBox="1"/>
          <p:nvPr/>
        </p:nvSpPr>
        <p:spPr>
          <a:xfrm>
            <a:off x="552946" y="5428565"/>
            <a:ext cx="4856881" cy="1277273"/>
          </a:xfrm>
          <a:prstGeom prst="rect">
            <a:avLst/>
          </a:prstGeom>
          <a:noFill/>
        </p:spPr>
        <p:txBody>
          <a:bodyPr wrap="square" rtlCol="0">
            <a:spAutoFit/>
          </a:bodyPr>
          <a:lstStyle/>
          <a:p>
            <a:pPr algn="just"/>
            <a:r>
              <a:rPr lang="es-ES" sz="1100" b="1" dirty="0">
                <a:solidFill>
                  <a:schemeClr val="bg1"/>
                </a:solidFill>
              </a:rPr>
              <a:t>42 eventos de confusión </a:t>
            </a:r>
            <a:r>
              <a:rPr lang="es-ES" sz="1100" dirty="0">
                <a:solidFill>
                  <a:schemeClr val="bg1"/>
                </a:solidFill>
              </a:rPr>
              <a:t>entre soluciones glucosadas y salinas lo que resultó en consecuencias mortales para </a:t>
            </a:r>
            <a:r>
              <a:rPr lang="es-ES" sz="1100" b="1" dirty="0">
                <a:solidFill>
                  <a:schemeClr val="accent6">
                    <a:lumMod val="60000"/>
                    <a:lumOff val="40000"/>
                  </a:schemeClr>
                </a:solidFill>
              </a:rPr>
              <a:t>2 pacientes</a:t>
            </a:r>
            <a:r>
              <a:rPr lang="es-ES" sz="1100" dirty="0">
                <a:solidFill>
                  <a:schemeClr val="accent6">
                    <a:lumMod val="60000"/>
                    <a:lumOff val="40000"/>
                  </a:schemeClr>
                </a:solidFill>
              </a:rPr>
              <a:t>. </a:t>
            </a:r>
            <a:r>
              <a:rPr lang="es-ES" sz="1100" dirty="0">
                <a:solidFill>
                  <a:schemeClr val="bg1"/>
                </a:solidFill>
              </a:rPr>
              <a:t>Estos casos fueron inicialmente reportados como un uso inapropiado de insulina. Sin embargo, una investigación reveló que las muestras de sangre obtenidas de los pacientes a través de las líneas arteriales estaban </a:t>
            </a:r>
            <a:r>
              <a:rPr lang="es-ES" sz="1100" b="1" dirty="0">
                <a:solidFill>
                  <a:schemeClr val="bg1"/>
                </a:solidFill>
              </a:rPr>
              <a:t>contaminadas con la solución glucosada</a:t>
            </a:r>
            <a:r>
              <a:rPr lang="es-ES" sz="1100" dirty="0">
                <a:solidFill>
                  <a:schemeClr val="bg1"/>
                </a:solidFill>
              </a:rPr>
              <a:t>. Esto llevó a un aumento glucemia y a la prescripción inmediata de insulina. Como resultado, los pacientes experimentaron hipoglucemia </a:t>
            </a:r>
            <a:r>
              <a:rPr lang="es-ES" sz="1100" b="1" dirty="0">
                <a:solidFill>
                  <a:schemeClr val="bg1"/>
                </a:solidFill>
              </a:rPr>
              <a:t>incrementando su mortalidad (3,4)</a:t>
            </a:r>
            <a:endParaRPr lang="es-PE" sz="1100" b="1"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13336</TotalTime>
  <Words>798</Words>
  <Application>Microsoft Office PowerPoint</Application>
  <PresentationFormat>Personalizado</PresentationFormat>
  <Paragraphs>30</Paragraphs>
  <Slides>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Arial Narrow</vt:lpstr>
      <vt:lpstr>Calibri</vt:lpstr>
      <vt:lpstr>Raleway</vt:lpstr>
      <vt:lpstr>Tahoma</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Comunicado Farmaco vigilancia</dc:title>
  <dc:creator>ietsi fvtv4</dc:creator>
  <cp:lastModifiedBy>Maryi Meza Medina</cp:lastModifiedBy>
  <cp:revision>81</cp:revision>
  <cp:lastPrinted>2022-07-12T14:32:55Z</cp:lastPrinted>
  <dcterms:created xsi:type="dcterms:W3CDTF">2022-07-08T18:09:15Z</dcterms:created>
  <dcterms:modified xsi:type="dcterms:W3CDTF">2023-07-12T15:29:16Z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2022-07-08T00:00:00Z</vt:filetime>
  </property>
  <property fmtid="{D5CDD505-2E9C-101B-9397-08002B2CF9AE}" pid="3" name="Creator">
    <vt:lpwstr>Adobe Illustrator 24.3 (Windows)</vt:lpwstr>
  </property>
  <property fmtid="{D5CDD505-2E9C-101B-9397-08002B2CF9AE}" pid="4" name="LastSaved">
    <vt:filetime>2022-07-08T00:00:00Z</vt:filetime>
  </property>
</Properties>
</file>